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Lst>
  <p:notesMasterIdLst>
    <p:notesMasterId r:id="rId60"/>
  </p:notesMasterIdLst>
  <p:handoutMasterIdLst>
    <p:handoutMasterId r:id="rId61"/>
  </p:handoutMasterIdLst>
  <p:sldIdLst>
    <p:sldId id="692" r:id="rId6"/>
    <p:sldId id="619" r:id="rId7"/>
    <p:sldId id="675" r:id="rId8"/>
    <p:sldId id="671" r:id="rId9"/>
    <p:sldId id="632" r:id="rId10"/>
    <p:sldId id="627" r:id="rId11"/>
    <p:sldId id="629" r:id="rId12"/>
    <p:sldId id="670" r:id="rId13"/>
    <p:sldId id="625" r:id="rId14"/>
    <p:sldId id="596" r:id="rId15"/>
    <p:sldId id="610" r:id="rId16"/>
    <p:sldId id="598" r:id="rId17"/>
    <p:sldId id="633" r:id="rId18"/>
    <p:sldId id="694" r:id="rId19"/>
    <p:sldId id="538" r:id="rId20"/>
    <p:sldId id="682" r:id="rId21"/>
    <p:sldId id="683" r:id="rId22"/>
    <p:sldId id="605" r:id="rId23"/>
    <p:sldId id="587" r:id="rId24"/>
    <p:sldId id="623" r:id="rId25"/>
    <p:sldId id="659" r:id="rId26"/>
    <p:sldId id="681" r:id="rId27"/>
    <p:sldId id="684" r:id="rId28"/>
    <p:sldId id="685" r:id="rId29"/>
    <p:sldId id="679" r:id="rId30"/>
    <p:sldId id="693" r:id="rId31"/>
    <p:sldId id="548" r:id="rId32"/>
    <p:sldId id="636" r:id="rId33"/>
    <p:sldId id="637" r:id="rId34"/>
    <p:sldId id="612" r:id="rId35"/>
    <p:sldId id="688" r:id="rId36"/>
    <p:sldId id="523" r:id="rId37"/>
    <p:sldId id="505" r:id="rId38"/>
    <p:sldId id="668" r:id="rId39"/>
    <p:sldId id="639" r:id="rId40"/>
    <p:sldId id="611" r:id="rId41"/>
    <p:sldId id="672" r:id="rId42"/>
    <p:sldId id="673" r:id="rId43"/>
    <p:sldId id="674" r:id="rId44"/>
    <p:sldId id="687" r:id="rId45"/>
    <p:sldId id="640" r:id="rId46"/>
    <p:sldId id="641" r:id="rId47"/>
    <p:sldId id="642" r:id="rId48"/>
    <p:sldId id="643" r:id="rId49"/>
    <p:sldId id="644" r:id="rId50"/>
    <p:sldId id="645" r:id="rId51"/>
    <p:sldId id="646" r:id="rId52"/>
    <p:sldId id="686" r:id="rId53"/>
    <p:sldId id="669" r:id="rId54"/>
    <p:sldId id="649" r:id="rId55"/>
    <p:sldId id="689" r:id="rId56"/>
    <p:sldId id="690" r:id="rId57"/>
    <p:sldId id="691" r:id="rId58"/>
    <p:sldId id="653" r:id="rId59"/>
  </p:sldIdLst>
  <p:sldSz cx="12187238" cy="6859588"/>
  <p:notesSz cx="6858000" cy="9144000"/>
  <p:embeddedFontLst>
    <p:embeddedFont>
      <p:font typeface="Segoe Light" charset="0"/>
      <p:regular r:id="rId62"/>
      <p:italic r:id="rId63"/>
    </p:embeddedFont>
    <p:embeddedFont>
      <p:font typeface="Segoe Condensed" charset="0"/>
      <p:regular r:id="rId64"/>
      <p:bold r:id="rId65"/>
    </p:embeddedFont>
    <p:embeddedFont>
      <p:font typeface="Calibri" pitchFamily="34" charset="0"/>
      <p:regular r:id="rId66"/>
      <p:bold r:id="rId67"/>
      <p:italic r:id="rId68"/>
      <p:boldItalic r:id="rId69"/>
    </p:embeddedFont>
    <p:embeddedFont>
      <p:font typeface="Consolas" pitchFamily="49" charset="0"/>
      <p:regular r:id="rId70"/>
      <p:bold r:id="rId71"/>
      <p:italic r:id="rId72"/>
      <p:boldItalic r:id="rId73"/>
    </p:embeddedFont>
    <p:embeddedFont>
      <p:font typeface="Wingdings 3" pitchFamily="18" charset="2"/>
      <p:regular r:id="rId74"/>
    </p:embeddedFont>
    <p:embeddedFont>
      <p:font typeface="Cambria Math" pitchFamily="18" charset="0"/>
      <p:regular r:id="rId75"/>
    </p:embeddedFont>
    <p:embeddedFont>
      <p:font typeface="Candara" pitchFamily="34" charset="0"/>
      <p:regular r:id="rId76"/>
      <p:bold r:id="rId77"/>
      <p:italic r:id="rId78"/>
      <p:boldItalic r:id="rId79"/>
    </p:embeddedFont>
    <p:embeddedFont>
      <p:font typeface="Segoe UI Light" pitchFamily="34" charset="0"/>
      <p:regular r:id="rId80"/>
    </p:embeddedFont>
    <p:embeddedFont>
      <p:font typeface="Segoe UI" pitchFamily="34" charset="0"/>
      <p:regular r:id="rId81"/>
      <p:bold r:id="rId82"/>
      <p:italic r:id="rId83"/>
      <p:boldItalic r:id="rId84"/>
    </p:embeddedFont>
  </p:embeddedFontLst>
  <p:defaultTextStyle>
    <a:defPPr>
      <a:defRPr lang="en-US"/>
    </a:defPPr>
    <a:lvl1pPr marL="0" algn="l" defTabSz="1111591" rtl="0" eaLnBrk="1" latinLnBrk="0" hangingPunct="1">
      <a:defRPr sz="2200" kern="1200">
        <a:solidFill>
          <a:schemeClr val="tx1"/>
        </a:solidFill>
        <a:latin typeface="+mn-lt"/>
        <a:ea typeface="+mn-ea"/>
        <a:cs typeface="+mn-cs"/>
      </a:defRPr>
    </a:lvl1pPr>
    <a:lvl2pPr marL="555796" algn="l" defTabSz="1111591" rtl="0" eaLnBrk="1" latinLnBrk="0" hangingPunct="1">
      <a:defRPr sz="2200" kern="1200">
        <a:solidFill>
          <a:schemeClr val="tx1"/>
        </a:solidFill>
        <a:latin typeface="+mn-lt"/>
        <a:ea typeface="+mn-ea"/>
        <a:cs typeface="+mn-cs"/>
      </a:defRPr>
    </a:lvl2pPr>
    <a:lvl3pPr marL="1111591" algn="l" defTabSz="1111591" rtl="0" eaLnBrk="1" latinLnBrk="0" hangingPunct="1">
      <a:defRPr sz="2200" kern="1200">
        <a:solidFill>
          <a:schemeClr val="tx1"/>
        </a:solidFill>
        <a:latin typeface="+mn-lt"/>
        <a:ea typeface="+mn-ea"/>
        <a:cs typeface="+mn-cs"/>
      </a:defRPr>
    </a:lvl3pPr>
    <a:lvl4pPr marL="1667387" algn="l" defTabSz="1111591" rtl="0" eaLnBrk="1" latinLnBrk="0" hangingPunct="1">
      <a:defRPr sz="2200" kern="1200">
        <a:solidFill>
          <a:schemeClr val="tx1"/>
        </a:solidFill>
        <a:latin typeface="+mn-lt"/>
        <a:ea typeface="+mn-ea"/>
        <a:cs typeface="+mn-cs"/>
      </a:defRPr>
    </a:lvl4pPr>
    <a:lvl5pPr marL="2223183" algn="l" defTabSz="1111591" rtl="0" eaLnBrk="1" latinLnBrk="0" hangingPunct="1">
      <a:defRPr sz="2200" kern="1200">
        <a:solidFill>
          <a:schemeClr val="tx1"/>
        </a:solidFill>
        <a:latin typeface="+mn-lt"/>
        <a:ea typeface="+mn-ea"/>
        <a:cs typeface="+mn-cs"/>
      </a:defRPr>
    </a:lvl5pPr>
    <a:lvl6pPr marL="2778980" algn="l" defTabSz="1111591" rtl="0" eaLnBrk="1" latinLnBrk="0" hangingPunct="1">
      <a:defRPr sz="2200" kern="1200">
        <a:solidFill>
          <a:schemeClr val="tx1"/>
        </a:solidFill>
        <a:latin typeface="+mn-lt"/>
        <a:ea typeface="+mn-ea"/>
        <a:cs typeface="+mn-cs"/>
      </a:defRPr>
    </a:lvl6pPr>
    <a:lvl7pPr marL="3334775" algn="l" defTabSz="1111591" rtl="0" eaLnBrk="1" latinLnBrk="0" hangingPunct="1">
      <a:defRPr sz="2200" kern="1200">
        <a:solidFill>
          <a:schemeClr val="tx1"/>
        </a:solidFill>
        <a:latin typeface="+mn-lt"/>
        <a:ea typeface="+mn-ea"/>
        <a:cs typeface="+mn-cs"/>
      </a:defRPr>
    </a:lvl7pPr>
    <a:lvl8pPr marL="3890571" algn="l" defTabSz="1111591" rtl="0" eaLnBrk="1" latinLnBrk="0" hangingPunct="1">
      <a:defRPr sz="2200" kern="1200">
        <a:solidFill>
          <a:schemeClr val="tx1"/>
        </a:solidFill>
        <a:latin typeface="+mn-lt"/>
        <a:ea typeface="+mn-ea"/>
        <a:cs typeface="+mn-cs"/>
      </a:defRPr>
    </a:lvl8pPr>
    <a:lvl9pPr marL="4446367" algn="l" defTabSz="1111591" rtl="0" eaLnBrk="1" latinLnBrk="0" hangingPunct="1">
      <a:defRPr sz="2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p:scale>
          <a:sx n="70" d="100"/>
          <a:sy n="70" d="100"/>
        </p:scale>
        <p:origin x="-840"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84" Type="http://schemas.openxmlformats.org/officeDocument/2006/relationships/font" Target="fonts/font23.fntdata"/><Relationship Id="rId7" Type="http://schemas.openxmlformats.org/officeDocument/2006/relationships/slide" Target="slides/slide2.xml"/><Relationship Id="rId71"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font" Target="fonts/font18.fntdata"/><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82" Type="http://schemas.openxmlformats.org/officeDocument/2006/relationships/font" Target="fonts/font21.fnt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255733760"/>
        <c:axId val="255734528"/>
      </c:lineChart>
      <c:catAx>
        <c:axId val="255733760"/>
        <c:scaling>
          <c:orientation val="minMax"/>
        </c:scaling>
        <c:delete val="0"/>
        <c:axPos val="b"/>
        <c:majorTickMark val="out"/>
        <c:minorTickMark val="none"/>
        <c:tickLblPos val="nextTo"/>
        <c:crossAx val="255734528"/>
        <c:crosses val="autoZero"/>
        <c:auto val="1"/>
        <c:lblAlgn val="ctr"/>
        <c:lblOffset val="100"/>
        <c:noMultiLvlLbl val="0"/>
      </c:catAx>
      <c:valAx>
        <c:axId val="255734528"/>
        <c:scaling>
          <c:orientation val="minMax"/>
        </c:scaling>
        <c:delete val="1"/>
        <c:axPos val="l"/>
        <c:numFmt formatCode="General" sourceLinked="1"/>
        <c:majorTickMark val="out"/>
        <c:minorTickMark val="none"/>
        <c:tickLblPos val="nextTo"/>
        <c:crossAx val="25573376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rPr>
            <a:t>1992</a:t>
          </a:r>
          <a:endParaRPr lang="en-GB" dirty="0">
            <a:solidFill>
              <a:schemeClr val="bg1"/>
            </a:solidFill>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rPr>
            <a:t>…</a:t>
          </a:r>
          <a:endParaRPr lang="en-GB" sz="2400" dirty="0">
            <a:solidFill>
              <a:schemeClr val="bg1"/>
            </a:solidFill>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rPr>
            <a:t>2012</a:t>
          </a:r>
          <a:endParaRPr lang="en-GB" dirty="0">
            <a:solidFill>
              <a:schemeClr val="bg1"/>
            </a:solidFill>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AAE90177-6EA4-4FA8-954A-741284A1995F}" type="presOf" srcId="{C5000457-A103-4411-AFBA-DAEC91335238}" destId="{A9703931-D8A8-40C5-93A4-57C7FDB450EF}" srcOrd="0" destOrd="0" presId="urn:microsoft.com/office/officeart/2005/8/layout/hProcess9"/>
    <dgm:cxn modelId="{F9B3CBCC-9009-4958-B999-2445A80FC51B}" type="presOf" srcId="{5421C125-F4D4-4EDA-AD15-CA16E3E2B7AF}" destId="{3579FA4E-3BD6-4BDC-8449-D8FB5561DDCD}" srcOrd="0" destOrd="0" presId="urn:microsoft.com/office/officeart/2005/8/layout/hProcess9"/>
    <dgm:cxn modelId="{E645B216-7712-43FB-95B3-CAD4E6B0335D}" srcId="{C5000457-A103-4411-AFBA-DAEC91335238}" destId="{F712B8A4-EED0-4C93-B090-2BB5B84A326A}" srcOrd="1" destOrd="0" parTransId="{3F2D7D4F-4B09-4DA6-A364-6157CF958995}" sibTransId="{E1CA7F48-BAED-4E65-A227-E860BA235A3F}"/>
    <dgm:cxn modelId="{C2BBD4E7-2CD7-4152-B196-C252926C95D4}" type="presOf" srcId="{07445173-896B-454B-87C9-44F6EBD0088B}" destId="{612B4514-3E23-46E3-95C5-2E0E51FFEA7A}" srcOrd="0" destOrd="0" presId="urn:microsoft.com/office/officeart/2005/8/layout/hProcess9"/>
    <dgm:cxn modelId="{CDBE6743-E447-4DCC-AC44-8B71E7C0B3ED}" type="presOf" srcId="{F712B8A4-EED0-4C93-B090-2BB5B84A326A}" destId="{E0413F42-40D4-4F62-A0ED-661855005248}"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6CD2C328-B0F0-46C5-B0FD-8081376BF4C1}" type="presParOf" srcId="{A9703931-D8A8-40C5-93A4-57C7FDB450EF}" destId="{33E59426-6EE7-4456-BD4E-B1F27E3F192A}" srcOrd="0" destOrd="0" presId="urn:microsoft.com/office/officeart/2005/8/layout/hProcess9"/>
    <dgm:cxn modelId="{FE0C7A05-81E3-4EDA-8E58-E52BF30888BF}" type="presParOf" srcId="{A9703931-D8A8-40C5-93A4-57C7FDB450EF}" destId="{9A2BA50D-AC19-4521-9A3E-0F8777EF13C2}" srcOrd="1" destOrd="0" presId="urn:microsoft.com/office/officeart/2005/8/layout/hProcess9"/>
    <dgm:cxn modelId="{213EC288-C4B6-48E1-B063-57539ABB0AD5}" type="presParOf" srcId="{9A2BA50D-AC19-4521-9A3E-0F8777EF13C2}" destId="{612B4514-3E23-46E3-95C5-2E0E51FFEA7A}" srcOrd="0" destOrd="0" presId="urn:microsoft.com/office/officeart/2005/8/layout/hProcess9"/>
    <dgm:cxn modelId="{AA56F9D5-A81A-4D8B-AB90-7C8153EC3E78}" type="presParOf" srcId="{9A2BA50D-AC19-4521-9A3E-0F8777EF13C2}" destId="{35882054-478C-48B9-A0FF-94C88BFA5CAB}" srcOrd="1" destOrd="0" presId="urn:microsoft.com/office/officeart/2005/8/layout/hProcess9"/>
    <dgm:cxn modelId="{9F8C44D9-698A-43C3-854D-6FE0E932DBE3}" type="presParOf" srcId="{9A2BA50D-AC19-4521-9A3E-0F8777EF13C2}" destId="{E0413F42-40D4-4F62-A0ED-661855005248}" srcOrd="2" destOrd="0" presId="urn:microsoft.com/office/officeart/2005/8/layout/hProcess9"/>
    <dgm:cxn modelId="{53D68AE8-8972-463B-8525-EE0C7E981B56}" type="presParOf" srcId="{9A2BA50D-AC19-4521-9A3E-0F8777EF13C2}" destId="{37D95115-62E8-4D78-AF75-6BB3C882220E}" srcOrd="3" destOrd="0" presId="urn:microsoft.com/office/officeart/2005/8/layout/hProcess9"/>
    <dgm:cxn modelId="{0AC8153E-2596-4EAE-A4AC-47AB46E416F3}"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dgm:t>
        <a:bodyPr/>
        <a:lstStyle/>
        <a:p>
          <a:pPr rtl="0"/>
          <a:r>
            <a:rPr lang="en-GB" dirty="0" smtClean="0"/>
            <a:t>C#/VB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22ECE4BE-9DB1-498E-BB15-58CB206A15E0}" type="presOf" srcId="{8A139703-F290-4B8B-BD3D-DB10C1F5669C}" destId="{8D6C514E-5F0B-4031-86ED-B4F24281469C}" srcOrd="0" destOrd="0" presId="urn:microsoft.com/office/officeart/2005/8/layout/default"/>
    <dgm:cxn modelId="{CF66E3DD-1782-4EFE-A556-8C3C905DB24A}"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DF41136-2748-4349-AFA3-EF344DE6861F}" type="presOf" srcId="{1DBC060E-790A-4CDD-8E2E-45F579CE0C62}" destId="{EAC128E0-B124-45FB-8D3C-3545493916D3}" srcOrd="0" destOrd="0" presId="urn:microsoft.com/office/officeart/2005/8/layout/default"/>
    <dgm:cxn modelId="{34C4464D-59F3-4510-A107-3E50DB13BC39}" type="presOf" srcId="{1B53CFCF-4F60-4381-849F-791013009488}" destId="{8B52217E-9618-4D72-9320-CE2C0A858468}"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A0A9E4B6-D451-48D1-8C10-7906D265D750}" type="presParOf" srcId="{8B52217E-9618-4D72-9320-CE2C0A858468}" destId="{56BFC3DA-A95C-4316-B5C1-1D964B4B0F23}" srcOrd="0" destOrd="0" presId="urn:microsoft.com/office/officeart/2005/8/layout/default"/>
    <dgm:cxn modelId="{A2404028-3944-411D-8AFD-A8F2B873B0DD}" type="presParOf" srcId="{8B52217E-9618-4D72-9320-CE2C0A858468}" destId="{3427721A-487C-4186-8C98-4EAC2E7A1907}" srcOrd="1" destOrd="0" presId="urn:microsoft.com/office/officeart/2005/8/layout/default"/>
    <dgm:cxn modelId="{1707D0B3-553C-47D3-8C8A-7EDA9C9D9912}" type="presParOf" srcId="{8B52217E-9618-4D72-9320-CE2C0A858468}" destId="{EAC128E0-B124-45FB-8D3C-3545493916D3}" srcOrd="2" destOrd="0" presId="urn:microsoft.com/office/officeart/2005/8/layout/default"/>
    <dgm:cxn modelId="{F079A2F0-CFA7-44EC-9523-585E792824AC}" type="presParOf" srcId="{8B52217E-9618-4D72-9320-CE2C0A858468}" destId="{85462E2A-53BA-4EE3-BE53-7BEFD6DD9817}" srcOrd="3" destOrd="0" presId="urn:microsoft.com/office/officeart/2005/8/layout/default"/>
    <dgm:cxn modelId="{B48C0AC2-088D-461E-B346-5AD390D2DD48}"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Candara" pitchFamily="34" charset="0"/>
            </a:rPr>
            <a:t>The </a:t>
          </a:r>
          <a:r>
            <a:rPr lang="en-GB" b="1" dirty="0" smtClean="0">
              <a:solidFill>
                <a:srgbClr val="FFFF00"/>
              </a:solidFill>
              <a:latin typeface="Candara" pitchFamily="34" charset="0"/>
            </a:rPr>
            <a:t>dark days of object fundamentalism </a:t>
          </a:r>
          <a:r>
            <a:rPr lang="en-GB" b="1" dirty="0" smtClean="0">
              <a:latin typeface="Candara" pitchFamily="34" charset="0"/>
            </a:rPr>
            <a:t>are past us </a:t>
          </a:r>
          <a:r>
            <a:rPr lang="en-GB" b="1" dirty="0" smtClean="0">
              <a:latin typeface="Candara" pitchFamily="34" charset="0"/>
              <a:sym typeface="Wingdings" pitchFamily="2" charset="2"/>
            </a:rPr>
            <a:t></a:t>
          </a:r>
          <a:endParaRPr lang="en-GB" b="1" dirty="0">
            <a:latin typeface="Candara" pitchFamily="34" charset="0"/>
          </a:endParaRPr>
        </a:p>
      </dgm:t>
    </dgm:pt>
    <dgm:pt modelId="{2454896B-FB4C-4E47-A97E-7D9B727A3053}" type="parTrans" cxnId="{0A72BCD0-984E-4B74-A283-49AE6D110FB5}">
      <dgm:prSet/>
      <dgm:spPr/>
      <dgm:t>
        <a:bodyPr/>
        <a:lstStyle/>
        <a:p>
          <a:endParaRPr lang="en-GB"/>
        </a:p>
      </dgm:t>
    </dgm:pt>
    <dgm:pt modelId="{B21D77AB-A680-47D0-9B96-FA3DE34C5811}" type="sibTrans" cxnId="{0A72BCD0-984E-4B74-A283-49AE6D110FB5}">
      <dgm:prSet/>
      <dgm:spPr/>
      <dgm:t>
        <a:bodyPr/>
        <a:lstStyle/>
        <a:p>
          <a:endParaRPr lang="en-GB"/>
        </a:p>
      </dgm:t>
    </dgm:pt>
    <dgm:pt modelId="{F0882571-4763-409E-8210-D316A6E64DEF}">
      <dgm:prSet phldrT="[Text]" custT="1"/>
      <dgm:spPr/>
      <dgm:t>
        <a:bodyPr/>
        <a:lstStyle/>
        <a:p>
          <a:r>
            <a:rPr lang="en-US" sz="2500" b="1" dirty="0" smtClean="0">
              <a:solidFill>
                <a:srgbClr val="FFFF00"/>
              </a:solidFill>
              <a:latin typeface="Candara" pitchFamily="34" charset="0"/>
            </a:rPr>
            <a:t>Mixed OO/FP languages </a:t>
          </a:r>
          <a:r>
            <a:rPr lang="en-US" sz="2500" b="1" dirty="0" smtClean="0">
              <a:solidFill>
                <a:schemeClr val="tx1"/>
              </a:solidFill>
              <a:latin typeface="Candara" pitchFamily="34" charset="0"/>
            </a:rPr>
            <a:t>are now </a:t>
          </a:r>
          <a:r>
            <a:rPr lang="en-US" sz="2500" b="1" dirty="0" smtClean="0">
              <a:solidFill>
                <a:srgbClr val="FFFF00"/>
              </a:solidFill>
              <a:latin typeface="Candara" pitchFamily="34" charset="0"/>
            </a:rPr>
            <a:t>industry standard</a:t>
          </a:r>
        </a:p>
        <a:p>
          <a:r>
            <a:rPr lang="en-US" sz="1400" b="1" dirty="0" smtClean="0">
              <a:solidFill>
                <a:srgbClr val="FFFF00"/>
              </a:solidFill>
              <a:latin typeface="Candara" pitchFamily="34" charset="0"/>
            </a:rPr>
            <a:t>(C#, C++, VB, Java, </a:t>
          </a:r>
          <a:r>
            <a:rPr lang="en-US" sz="1400" b="1" dirty="0" err="1" smtClean="0">
              <a:solidFill>
                <a:srgbClr val="FFFF00"/>
              </a:solidFill>
              <a:latin typeface="Candara" pitchFamily="34" charset="0"/>
            </a:rPr>
            <a:t>Javascript</a:t>
          </a:r>
          <a:r>
            <a:rPr lang="en-US" sz="1400" b="1" dirty="0" smtClean="0">
              <a:solidFill>
                <a:srgbClr val="FFFF00"/>
              </a:solidFill>
              <a:latin typeface="Candara" pitchFamily="34" charset="0"/>
            </a:rPr>
            <a:t>, </a:t>
          </a:r>
          <a:r>
            <a:rPr lang="en-US" sz="1400" b="1" dirty="0" err="1" smtClean="0">
              <a:solidFill>
                <a:srgbClr val="FFFF00"/>
              </a:solidFill>
              <a:latin typeface="Candara" pitchFamily="34" charset="0"/>
            </a:rPr>
            <a:t>Scala</a:t>
          </a:r>
          <a:r>
            <a:rPr lang="en-US" sz="1400" b="1" dirty="0" smtClean="0">
              <a:solidFill>
                <a:srgbClr val="FFFF00"/>
              </a:solidFill>
              <a:latin typeface="Candara" pitchFamily="34" charset="0"/>
            </a:rPr>
            <a:t>, F#, …)</a:t>
          </a:r>
          <a:endParaRPr lang="en-GB" sz="2000" b="1" dirty="0">
            <a:latin typeface="Candara" pitchFamily="34" charset="0"/>
          </a:endParaRPr>
        </a:p>
      </dgm:t>
    </dgm:pt>
    <dgm:pt modelId="{C1EC4534-AC2C-4D53-AAF2-DB5C8DAF4CCD}" type="parTrans" cxnId="{8A5A5DA5-A1B1-41CE-8E1C-13B6FB2FC483}">
      <dgm:prSet/>
      <dgm:spPr/>
      <dgm:t>
        <a:bodyPr/>
        <a:lstStyle/>
        <a:p>
          <a:endParaRPr lang="en-GB"/>
        </a:p>
      </dgm:t>
    </dgm:pt>
    <dgm:pt modelId="{6F471508-F949-406D-B4CB-FF62E1AD11B7}" type="sibTrans" cxnId="{8A5A5DA5-A1B1-41CE-8E1C-13B6FB2FC483}">
      <dgm:prSet/>
      <dgm:spPr/>
      <dgm:t>
        <a:bodyPr/>
        <a:lstStyle/>
        <a:p>
          <a:endParaRPr lang="en-GB"/>
        </a:p>
      </dgm:t>
    </dgm:pt>
    <dgm:pt modelId="{2CA533C4-88A7-4597-AFDA-9AB5C43D9210}">
      <dgm:prSet phldrT="[Text]"/>
      <dgm:spPr/>
      <dgm:t>
        <a:bodyPr/>
        <a:lstStyle/>
        <a:p>
          <a:r>
            <a:rPr lang="en-US" b="1" dirty="0" smtClean="0">
              <a:solidFill>
                <a:schemeClr val="tx1"/>
              </a:solidFill>
              <a:latin typeface="Candara" pitchFamily="34" charset="0"/>
            </a:rPr>
            <a:t>Microsoft and MSR have been </a:t>
          </a:r>
          <a:r>
            <a:rPr lang="en-US" b="1" dirty="0" smtClean="0">
              <a:solidFill>
                <a:srgbClr val="FFFF00"/>
              </a:solidFill>
              <a:latin typeface="Candara" pitchFamily="34" charset="0"/>
            </a:rPr>
            <a:t>instrumental in this transformation</a:t>
          </a:r>
          <a:endParaRPr lang="en-GB" b="1" dirty="0">
            <a:solidFill>
              <a:srgbClr val="FFFF00"/>
            </a:solidFill>
            <a:latin typeface="Candara" pitchFamily="34" charset="0"/>
          </a:endParaRPr>
        </a:p>
      </dgm:t>
    </dgm:pt>
    <dgm:pt modelId="{4320199D-7EA7-45A9-ABAB-8A1008809253}" type="parTrans" cxnId="{749D3235-88A1-475F-A5C4-44B0F1358159}">
      <dgm:prSet/>
      <dgm:spPr/>
      <dgm:t>
        <a:bodyPr/>
        <a:lstStyle/>
        <a:p>
          <a:endParaRPr lang="en-GB"/>
        </a:p>
      </dgm:t>
    </dgm:pt>
    <dgm:pt modelId="{F5C23CA1-1BB5-444F-BD4C-28F518E9FA6E}" type="sibTrans" cxnId="{749D3235-88A1-475F-A5C4-44B0F1358159}">
      <dgm:prSet/>
      <dgm:spPr/>
      <dgm:t>
        <a:bodyPr/>
        <a:lstStyle/>
        <a:p>
          <a:endParaRPr lang="en-GB"/>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C75B6B50-DC10-4A7D-A6AF-6DE760A2F735}" type="presOf" srcId="{BD80B95D-7298-49B8-BA35-317CBA84A42E}" destId="{B52632A9-B453-48F6-A6F7-D37DEAF8B1AC}" srcOrd="0" destOrd="0" presId="urn:microsoft.com/office/officeart/2005/8/layout/hProcess9"/>
    <dgm:cxn modelId="{74B725C9-CCEF-41A2-8620-45189139F872}" type="presOf" srcId="{F0882571-4763-409E-8210-D316A6E64DEF}" destId="{C38102D6-B54A-4BEF-A77E-EA2945FD8620}"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484DF46-8633-4358-AC67-74B556727883}" type="presOf" srcId="{2CA533C4-88A7-4597-AFDA-9AB5C43D9210}" destId="{3D61F710-B6E5-43AB-9DA8-C0106FC3CE42}" srcOrd="0" destOrd="0" presId="urn:microsoft.com/office/officeart/2005/8/layout/hProcess9"/>
    <dgm:cxn modelId="{749D3235-88A1-475F-A5C4-44B0F1358159}" srcId="{98E1A0D9-E044-4211-88E2-3C1CCF11CB7C}" destId="{2CA533C4-88A7-4597-AFDA-9AB5C43D9210}" srcOrd="2" destOrd="0" parTransId="{4320199D-7EA7-45A9-ABAB-8A1008809253}" sibTransId="{F5C23CA1-1BB5-444F-BD4C-28F518E9FA6E}"/>
    <dgm:cxn modelId="{9AE303BA-850D-4BCD-8F81-293B0BF66B08}" type="presOf" srcId="{98E1A0D9-E044-4211-88E2-3C1CCF11CB7C}" destId="{F3008513-CAB0-4B3F-8098-7699737481BA}"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8CED6FF1-1E58-483D-AEC6-D05916182D43}" type="presParOf" srcId="{F3008513-CAB0-4B3F-8098-7699737481BA}" destId="{4CFAAE5E-BDB0-418C-920A-B2D10BB38FDD}" srcOrd="0" destOrd="0" presId="urn:microsoft.com/office/officeart/2005/8/layout/hProcess9"/>
    <dgm:cxn modelId="{886B51F8-9F85-4B4B-A877-F6FE2B0E0E4F}" type="presParOf" srcId="{F3008513-CAB0-4B3F-8098-7699737481BA}" destId="{6F58C1A7-E374-4355-8174-C72BDD07502D}" srcOrd="1" destOrd="0" presId="urn:microsoft.com/office/officeart/2005/8/layout/hProcess9"/>
    <dgm:cxn modelId="{8A4FD64E-D6EA-4BF3-81E5-CCB7649A2AE1}" type="presParOf" srcId="{6F58C1A7-E374-4355-8174-C72BDD07502D}" destId="{B52632A9-B453-48F6-A6F7-D37DEAF8B1AC}" srcOrd="0" destOrd="0" presId="urn:microsoft.com/office/officeart/2005/8/layout/hProcess9"/>
    <dgm:cxn modelId="{527B994B-65A8-478F-BC65-EC39FC58DF65}" type="presParOf" srcId="{6F58C1A7-E374-4355-8174-C72BDD07502D}" destId="{1FFA591F-D1C3-4173-A022-19214E20D587}" srcOrd="1" destOrd="0" presId="urn:microsoft.com/office/officeart/2005/8/layout/hProcess9"/>
    <dgm:cxn modelId="{998D7074-2E62-4DF5-BBF0-A5D7688A999B}" type="presParOf" srcId="{6F58C1A7-E374-4355-8174-C72BDD07502D}" destId="{C38102D6-B54A-4BEF-A77E-EA2945FD8620}" srcOrd="2" destOrd="0" presId="urn:microsoft.com/office/officeart/2005/8/layout/hProcess9"/>
    <dgm:cxn modelId="{F92DAD92-1915-4ED6-A93E-7C065FEE2F30}" type="presParOf" srcId="{6F58C1A7-E374-4355-8174-C72BDD07502D}" destId="{E59EABD2-162A-4C22-BAFA-BA4149D54B6D}" srcOrd="3" destOrd="0" presId="urn:microsoft.com/office/officeart/2005/8/layout/hProcess9"/>
    <dgm:cxn modelId="{B69537D6-86F7-4D86-BC70-D7A4D8CF9036}"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GB"/>
        </a:p>
      </dgm:t>
    </dgm:pt>
    <dgm:pt modelId="{A216A04D-80BF-4D62-86B8-B2A727123A9B}">
      <dgm:prSet/>
      <dgm:spPr/>
      <dgm:t>
        <a:bodyPr/>
        <a:lstStyle/>
        <a:p>
          <a:pPr rtl="0"/>
          <a:r>
            <a:rPr lang="en-GB" b="0" baseline="0" dirty="0" smtClean="0"/>
            <a:t>Part 1 – Summary</a:t>
          </a:r>
          <a:br>
            <a:rPr lang="en-GB" b="0" baseline="0" dirty="0" smtClean="0"/>
          </a:br>
          <a:r>
            <a:rPr lang="en-GB" b="0" baseline="0" dirty="0" smtClean="0"/>
            <a:t/>
          </a:r>
          <a:br>
            <a:rPr lang="en-GB" b="0" baseline="0" dirty="0" smtClean="0"/>
          </a:br>
          <a:r>
            <a:rPr lang="en-GB" b="0" baseline="0" dirty="0" smtClean="0"/>
            <a:t>At MSR our job is to take languages forward</a:t>
          </a:r>
          <a:br>
            <a:rPr lang="en-GB" b="0" baseline="0" dirty="0" smtClean="0"/>
          </a:br>
          <a:r>
            <a:rPr lang="en-GB" b="0" baseline="0" dirty="0" smtClean="0"/>
            <a:t/>
          </a:r>
          <a:br>
            <a:rPr lang="en-GB" b="0" baseline="0" dirty="0" smtClean="0"/>
          </a:br>
          <a:r>
            <a:rPr lang="en-GB" b="0" baseline="0" dirty="0" smtClean="0"/>
            <a:t>F# 1.0-2.0 focused on </a:t>
          </a:r>
          <a:r>
            <a:rPr lang="en-GB" b="0" baseline="0" dirty="0" err="1" smtClean="0"/>
            <a:t>FP+OO+Parallel+Units</a:t>
          </a:r>
          <a:r>
            <a:rPr lang="en-GB" b="0" baseline="0" dirty="0" smtClean="0"/>
            <a:t/>
          </a:r>
          <a:br>
            <a:rPr lang="en-GB" b="0" baseline="0" dirty="0" smtClean="0"/>
          </a:br>
          <a:r>
            <a:rPr lang="en-GB" b="0" baseline="0" dirty="0" smtClean="0"/>
            <a:t/>
          </a:r>
          <a:br>
            <a:rPr lang="en-GB" b="0" baseline="0" dirty="0" smtClean="0"/>
          </a:br>
          <a:r>
            <a:rPr lang="en-GB" b="0" baseline="0" dirty="0" smtClean="0"/>
            <a:t>F# 3.0 focuses on information integration</a:t>
          </a:r>
          <a:br>
            <a:rPr lang="en-GB" b="0" baseline="0" dirty="0" smtClean="0"/>
          </a:br>
          <a:endParaRPr lang="en-GB"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E6DD0740-7312-46BD-879F-A5660877D76D}" type="presOf" srcId="{A216A04D-80BF-4D62-86B8-B2A727123A9B}" destId="{F71A6357-7DE9-49EE-A9CA-84DD1E391A6B}" srcOrd="1" destOrd="0" presId="urn:microsoft.com/office/officeart/2005/8/layout/orgChart1"/>
    <dgm:cxn modelId="{57C0D671-803E-4965-BA90-4B5B2BAEE5BB}" type="presOf" srcId="{D2F99239-ADAA-43C4-A157-005E3A681CB1}" destId="{91A33E2A-D1D0-4231-8717-5CDCD49B25D5}"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D52D00B3-967E-46F4-A968-24C9EBA6EE07}" type="presOf" srcId="{A216A04D-80BF-4D62-86B8-B2A727123A9B}" destId="{441A4C77-5D4C-4807-A0F2-8C51A874502C}" srcOrd="0" destOrd="0" presId="urn:microsoft.com/office/officeart/2005/8/layout/orgChart1"/>
    <dgm:cxn modelId="{EC74330B-7234-43A3-8F1B-0B30B42972D6}" type="presParOf" srcId="{91A33E2A-D1D0-4231-8717-5CDCD49B25D5}" destId="{EC837B64-DE45-4E50-8C2C-55AE32D7C12D}" srcOrd="0" destOrd="0" presId="urn:microsoft.com/office/officeart/2005/8/layout/orgChart1"/>
    <dgm:cxn modelId="{CE2E334A-E318-4B12-A2D7-F309CACB074E}" type="presParOf" srcId="{EC837B64-DE45-4E50-8C2C-55AE32D7C12D}" destId="{DF7F3701-3B15-4256-8990-8E139077E4E7}" srcOrd="0" destOrd="0" presId="urn:microsoft.com/office/officeart/2005/8/layout/orgChart1"/>
    <dgm:cxn modelId="{E74FD242-7EF4-4B26-8F82-52D95EE1E851}" type="presParOf" srcId="{DF7F3701-3B15-4256-8990-8E139077E4E7}" destId="{441A4C77-5D4C-4807-A0F2-8C51A874502C}" srcOrd="0" destOrd="0" presId="urn:microsoft.com/office/officeart/2005/8/layout/orgChart1"/>
    <dgm:cxn modelId="{6EC58C3F-B2D7-4186-8731-36827D5E3A3C}" type="presParOf" srcId="{DF7F3701-3B15-4256-8990-8E139077E4E7}" destId="{F71A6357-7DE9-49EE-A9CA-84DD1E391A6B}" srcOrd="1" destOrd="0" presId="urn:microsoft.com/office/officeart/2005/8/layout/orgChart1"/>
    <dgm:cxn modelId="{3307B61B-1FFD-4766-BFC4-E5B33DBBABEE}" type="presParOf" srcId="{EC837B64-DE45-4E50-8C2C-55AE32D7C12D}" destId="{A15BC738-6B89-4ACD-A2E2-C42E90B84D27}" srcOrd="1" destOrd="0" presId="urn:microsoft.com/office/officeart/2005/8/layout/orgChart1"/>
    <dgm:cxn modelId="{F621222F-6688-4984-97C8-C54381F0368E}"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216A04D-80BF-4D62-86B8-B2A727123A9B}">
      <dgm:prSet custT="1"/>
      <dgm:spPr/>
      <dgm:t>
        <a:bodyPr/>
        <a:lstStyle/>
        <a:p>
          <a:pPr rtl="0"/>
          <a:r>
            <a:rPr lang="en-GB" sz="2800" b="1" baseline="0" dirty="0" smtClean="0"/>
            <a:t>Summary</a:t>
          </a:r>
          <a:br>
            <a:rPr lang="en-GB" sz="2800" b="1" baseline="0" dirty="0" smtClean="0"/>
          </a:br>
          <a:r>
            <a:rPr lang="en-GB" sz="2800" b="1" baseline="0" dirty="0" smtClean="0"/>
            <a:t/>
          </a:r>
          <a:br>
            <a:rPr lang="en-GB" sz="2800" b="1" baseline="0" dirty="0" smtClean="0"/>
          </a:br>
          <a:r>
            <a:rPr lang="en-GB" sz="2800" b="1" dirty="0" smtClean="0">
              <a:solidFill>
                <a:schemeClr val="tx1"/>
              </a:solidFill>
              <a:latin typeface="Candara" pitchFamily="34" charset="0"/>
            </a:rPr>
            <a:t>The world is information rich, our programming needs to be information-rich too</a:t>
          </a:r>
          <a:br>
            <a:rPr lang="en-GB" sz="2800" b="1" dirty="0" smtClean="0">
              <a:solidFill>
                <a:schemeClr val="tx1"/>
              </a:solidFill>
              <a:latin typeface="Candara" pitchFamily="34" charset="0"/>
            </a:rPr>
          </a:br>
          <a:endParaRPr lang="en-GB" sz="2000" b="1" dirty="0" smtClean="0">
            <a:solidFill>
              <a:schemeClr val="tx1"/>
            </a:solidFill>
            <a:latin typeface="Candara" pitchFamily="34" charset="0"/>
          </a:endParaRPr>
        </a:p>
        <a:p>
          <a:pPr rtl="0"/>
          <a:r>
            <a:rPr lang="en-GB" sz="2800" b="1" dirty="0" smtClean="0">
              <a:solidFill>
                <a:schemeClr val="tx1"/>
              </a:solidFill>
              <a:latin typeface="Candara" pitchFamily="34" charset="0"/>
            </a:rPr>
            <a:t>Big Data </a:t>
          </a:r>
          <a:r>
            <a:rPr lang="en-GB" sz="2000" b="1" dirty="0" smtClean="0">
              <a:solidFill>
                <a:schemeClr val="tx1"/>
              </a:solidFill>
              <a:latin typeface="Candara" pitchFamily="34" charset="0"/>
              <a:sym typeface="Wingdings" pitchFamily="2" charset="2"/>
            </a:rPr>
            <a:t> </a:t>
          </a:r>
          <a:r>
            <a:rPr lang="en-GB" sz="2800" b="1" dirty="0" smtClean="0">
              <a:solidFill>
                <a:schemeClr val="tx1"/>
              </a:solidFill>
              <a:latin typeface="Candara" pitchFamily="34" charset="0"/>
              <a:sym typeface="Wingdings" pitchFamily="2" charset="2"/>
            </a:rPr>
            <a:t>Big Metadata</a:t>
          </a:r>
        </a:p>
        <a:p>
          <a:pPr rtl="0"/>
          <a:r>
            <a:rPr lang="en-GB" sz="2000" b="1" dirty="0" smtClean="0">
              <a:solidFill>
                <a:schemeClr val="tx1"/>
              </a:solidFill>
              <a:latin typeface="Candara" pitchFamily="34" charset="0"/>
            </a:rPr>
            <a:t/>
          </a:r>
          <a:br>
            <a:rPr lang="en-GB" sz="2000" b="1" dirty="0" smtClean="0">
              <a:solidFill>
                <a:schemeClr val="tx1"/>
              </a:solidFill>
              <a:latin typeface="Candara" pitchFamily="34" charset="0"/>
            </a:rPr>
          </a:br>
          <a:r>
            <a:rPr lang="en-GB" sz="2800" b="1" dirty="0" smtClean="0">
              <a:solidFill>
                <a:schemeClr val="tx1"/>
              </a:solidFill>
              <a:latin typeface="Candara" pitchFamily="34" charset="0"/>
            </a:rPr>
            <a:t>Information-richness changes how we think about strongly-typed programming languages</a:t>
          </a:r>
          <a:endParaRPr lang="en-GB" sz="2800" b="1"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04EF22C5-403D-44E8-B2FB-86784B45C649}" type="presOf" srcId="{D2F99239-ADAA-43C4-A157-005E3A681CB1}" destId="{91A33E2A-D1D0-4231-8717-5CDCD49B25D5}" srcOrd="0" destOrd="0" presId="urn:microsoft.com/office/officeart/2005/8/layout/orgChart1"/>
    <dgm:cxn modelId="{2480FEF4-5744-474A-B128-697706695B99}" type="presOf" srcId="{A216A04D-80BF-4D62-86B8-B2A727123A9B}" destId="{441A4C77-5D4C-4807-A0F2-8C51A874502C}"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A3DA80A5-CE09-4074-9F6C-81C5EDDBD8E0}" type="presOf" srcId="{A216A04D-80BF-4D62-86B8-B2A727123A9B}" destId="{F71A6357-7DE9-49EE-A9CA-84DD1E391A6B}" srcOrd="1" destOrd="0" presId="urn:microsoft.com/office/officeart/2005/8/layout/orgChart1"/>
    <dgm:cxn modelId="{97B86F08-DBB0-44D3-8415-A970689E88EE}" type="presParOf" srcId="{91A33E2A-D1D0-4231-8717-5CDCD49B25D5}" destId="{EC837B64-DE45-4E50-8C2C-55AE32D7C12D}" srcOrd="0" destOrd="0" presId="urn:microsoft.com/office/officeart/2005/8/layout/orgChart1"/>
    <dgm:cxn modelId="{64B08292-6A76-409E-8447-19880C51C2B2}" type="presParOf" srcId="{EC837B64-DE45-4E50-8C2C-55AE32D7C12D}" destId="{DF7F3701-3B15-4256-8990-8E139077E4E7}" srcOrd="0" destOrd="0" presId="urn:microsoft.com/office/officeart/2005/8/layout/orgChart1"/>
    <dgm:cxn modelId="{F41AF062-722A-4DD1-9BC6-4495D8AE4A92}" type="presParOf" srcId="{DF7F3701-3B15-4256-8990-8E139077E4E7}" destId="{441A4C77-5D4C-4807-A0F2-8C51A874502C}" srcOrd="0" destOrd="0" presId="urn:microsoft.com/office/officeart/2005/8/layout/orgChart1"/>
    <dgm:cxn modelId="{3834E402-03FB-423B-8A2F-41D7A1776A20}" type="presParOf" srcId="{DF7F3701-3B15-4256-8990-8E139077E4E7}" destId="{F71A6357-7DE9-49EE-A9CA-84DD1E391A6B}" srcOrd="1" destOrd="0" presId="urn:microsoft.com/office/officeart/2005/8/layout/orgChart1"/>
    <dgm:cxn modelId="{D29C9FA0-0A09-4B73-9423-23F17D72A63F}" type="presParOf" srcId="{EC837B64-DE45-4E50-8C2C-55AE32D7C12D}" destId="{A15BC738-6B89-4ACD-A2E2-C42E90B84D27}" srcOrd="1" destOrd="0" presId="urn:microsoft.com/office/officeart/2005/8/layout/orgChart1"/>
    <dgm:cxn modelId="{E432DE66-24A8-4BDE-97DB-B7C524D09F19}"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837872" y="0"/>
          <a:ext cx="9495889" cy="45622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368678"/>
          <a:ext cx="3351490" cy="1824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1992</a:t>
          </a:r>
          <a:endParaRPr lang="en-GB" sz="6500" kern="1200" dirty="0">
            <a:solidFill>
              <a:schemeClr val="bg1"/>
            </a:solidFill>
          </a:endParaRPr>
        </a:p>
      </dsp:txBody>
      <dsp:txXfrm>
        <a:off x="89084" y="1457762"/>
        <a:ext cx="3173322" cy="1646736"/>
      </dsp:txXfrm>
    </dsp:sp>
    <dsp:sp modelId="{E0413F42-40D4-4F62-A0ED-661855005248}">
      <dsp:nvSpPr>
        <dsp:cNvPr id="0" name=""/>
        <dsp:cNvSpPr/>
      </dsp:nvSpPr>
      <dsp:spPr>
        <a:xfrm>
          <a:off x="3910072" y="1368678"/>
          <a:ext cx="3351490" cy="1824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rPr>
            <a:t>…</a:t>
          </a:r>
          <a:endParaRPr lang="en-GB" sz="2400" kern="1200" dirty="0">
            <a:solidFill>
              <a:schemeClr val="bg1"/>
            </a:solidFill>
          </a:endParaRPr>
        </a:p>
      </dsp:txBody>
      <dsp:txXfrm>
        <a:off x="3999156" y="1457762"/>
        <a:ext cx="3173322" cy="1646736"/>
      </dsp:txXfrm>
    </dsp:sp>
    <dsp:sp modelId="{3579FA4E-3BD6-4BDC-8449-D8FB5561DDCD}">
      <dsp:nvSpPr>
        <dsp:cNvPr id="0" name=""/>
        <dsp:cNvSpPr/>
      </dsp:nvSpPr>
      <dsp:spPr>
        <a:xfrm>
          <a:off x="7820144" y="1368678"/>
          <a:ext cx="3351490" cy="182490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2012</a:t>
          </a:r>
          <a:endParaRPr lang="en-GB" sz="6500" kern="1200" dirty="0">
            <a:solidFill>
              <a:schemeClr val="bg1"/>
            </a:solidFill>
          </a:endParaRPr>
        </a:p>
      </dsp:txBody>
      <dsp:txXfrm>
        <a:off x="7909228" y="1457762"/>
        <a:ext cx="3173322" cy="1646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589628"/>
          <a:ext cx="3491135" cy="209468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en-GB" sz="4700" kern="1200" dirty="0" smtClean="0"/>
            <a:t>.NET CLI </a:t>
          </a:r>
        </a:p>
        <a:p>
          <a:pPr lvl="0" algn="ctr" defTabSz="2089150" rtl="0">
            <a:lnSpc>
              <a:spcPct val="90000"/>
            </a:lnSpc>
            <a:spcBef>
              <a:spcPct val="0"/>
            </a:spcBef>
            <a:spcAft>
              <a:spcPct val="35000"/>
            </a:spcAft>
          </a:pPr>
          <a:r>
            <a:rPr lang="en-GB" sz="4700" kern="1200" dirty="0" smtClean="0"/>
            <a:t>2.0-4.0</a:t>
          </a:r>
          <a:endParaRPr lang="en-GB" sz="4700" kern="1200" dirty="0"/>
        </a:p>
      </dsp:txBody>
      <dsp:txXfrm>
        <a:off x="0" y="589628"/>
        <a:ext cx="3491135" cy="2094681"/>
      </dsp:txXfrm>
    </dsp:sp>
    <dsp:sp modelId="{EAC128E0-B124-45FB-8D3C-3545493916D3}">
      <dsp:nvSpPr>
        <dsp:cNvPr id="0" name=""/>
        <dsp:cNvSpPr/>
      </dsp:nvSpPr>
      <dsp:spPr>
        <a:xfrm>
          <a:off x="3840249" y="589628"/>
          <a:ext cx="3491135" cy="209468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en-GB" sz="4700" kern="1200" dirty="0" smtClean="0"/>
            <a:t>C#/VB </a:t>
          </a:r>
        </a:p>
        <a:p>
          <a:pPr lvl="0" algn="ctr" defTabSz="2089150" rtl="0">
            <a:lnSpc>
              <a:spcPct val="90000"/>
            </a:lnSpc>
            <a:spcBef>
              <a:spcPct val="0"/>
            </a:spcBef>
            <a:spcAft>
              <a:spcPct val="35000"/>
            </a:spcAft>
          </a:pPr>
          <a:r>
            <a:rPr lang="en-GB" sz="4700" kern="1200" dirty="0" smtClean="0"/>
            <a:t>1.0-5.0</a:t>
          </a:r>
          <a:endParaRPr lang="en-GB" sz="4700" kern="1200" dirty="0"/>
        </a:p>
      </dsp:txBody>
      <dsp:txXfrm>
        <a:off x="3840249" y="589628"/>
        <a:ext cx="3491135" cy="2094681"/>
      </dsp:txXfrm>
    </dsp:sp>
    <dsp:sp modelId="{8D6C514E-5F0B-4031-86ED-B4F24281469C}">
      <dsp:nvSpPr>
        <dsp:cNvPr id="0" name=""/>
        <dsp:cNvSpPr/>
      </dsp:nvSpPr>
      <dsp:spPr>
        <a:xfrm>
          <a:off x="7680499" y="589628"/>
          <a:ext cx="3491135" cy="209468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0">
            <a:lnSpc>
              <a:spcPct val="90000"/>
            </a:lnSpc>
            <a:spcBef>
              <a:spcPct val="0"/>
            </a:spcBef>
            <a:spcAft>
              <a:spcPct val="35000"/>
            </a:spcAft>
          </a:pPr>
          <a:r>
            <a:rPr lang="en-GB" sz="4700" kern="1200" dirty="0" smtClean="0"/>
            <a:t>F#</a:t>
          </a:r>
        </a:p>
        <a:p>
          <a:pPr lvl="0" algn="ctr" defTabSz="2089150" rtl="0">
            <a:lnSpc>
              <a:spcPct val="90000"/>
            </a:lnSpc>
            <a:spcBef>
              <a:spcPct val="0"/>
            </a:spcBef>
            <a:spcAft>
              <a:spcPct val="35000"/>
            </a:spcAft>
          </a:pPr>
          <a:r>
            <a:rPr lang="en-GB" sz="4700" kern="1200" dirty="0" smtClean="0"/>
            <a:t>2.0</a:t>
          </a:r>
          <a:endParaRPr lang="en-GB" sz="4700" kern="1200" dirty="0"/>
        </a:p>
      </dsp:txBody>
      <dsp:txXfrm>
        <a:off x="7680499" y="589628"/>
        <a:ext cx="3491135" cy="2094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3606870" y="845937"/>
          <a:ext cx="6625361" cy="2871977"/>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11823" y="1683457"/>
          <a:ext cx="3542748" cy="22446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GB" sz="2900" b="1" kern="1200" dirty="0" smtClean="0">
              <a:latin typeface="Candara" pitchFamily="34" charset="0"/>
            </a:rPr>
            <a:t>The </a:t>
          </a:r>
          <a:r>
            <a:rPr lang="en-GB" sz="2900" b="1" kern="1200" dirty="0" smtClean="0">
              <a:solidFill>
                <a:srgbClr val="FFFF00"/>
              </a:solidFill>
              <a:latin typeface="Candara" pitchFamily="34" charset="0"/>
            </a:rPr>
            <a:t>dark days of object fundamentalism </a:t>
          </a:r>
          <a:r>
            <a:rPr lang="en-GB" sz="2900" b="1" kern="1200" dirty="0" smtClean="0">
              <a:latin typeface="Candara" pitchFamily="34" charset="0"/>
            </a:rPr>
            <a:t>are past us </a:t>
          </a:r>
          <a:r>
            <a:rPr lang="en-GB" sz="2900" b="1" kern="1200" dirty="0" smtClean="0">
              <a:latin typeface="Candara" pitchFamily="34" charset="0"/>
              <a:sym typeface="Wingdings" pitchFamily="2" charset="2"/>
            </a:rPr>
            <a:t></a:t>
          </a:r>
          <a:endParaRPr lang="en-GB" sz="2900" b="1" kern="1200" dirty="0">
            <a:latin typeface="Candara" pitchFamily="34" charset="0"/>
          </a:endParaRPr>
        </a:p>
      </dsp:txBody>
      <dsp:txXfrm>
        <a:off x="121396" y="1793030"/>
        <a:ext cx="3323602" cy="2025463"/>
      </dsp:txXfrm>
    </dsp:sp>
    <dsp:sp modelId="{C38102D6-B54A-4BEF-A77E-EA2945FD8620}">
      <dsp:nvSpPr>
        <dsp:cNvPr id="0" name=""/>
        <dsp:cNvSpPr/>
      </dsp:nvSpPr>
      <dsp:spPr>
        <a:xfrm>
          <a:off x="3731924" y="1683457"/>
          <a:ext cx="3542748" cy="22446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rgbClr val="FFFF00"/>
              </a:solidFill>
              <a:latin typeface="Candara" pitchFamily="34" charset="0"/>
            </a:rPr>
            <a:t>Mixed OO/FP languages </a:t>
          </a:r>
          <a:r>
            <a:rPr lang="en-US" sz="2500" b="1" kern="1200" dirty="0" smtClean="0">
              <a:solidFill>
                <a:schemeClr val="tx1"/>
              </a:solidFill>
              <a:latin typeface="Candara" pitchFamily="34" charset="0"/>
            </a:rPr>
            <a:t>are now </a:t>
          </a:r>
          <a:r>
            <a:rPr lang="en-US" sz="2500" b="1" kern="1200" dirty="0" smtClean="0">
              <a:solidFill>
                <a:srgbClr val="FFFF00"/>
              </a:solidFill>
              <a:latin typeface="Candara" pitchFamily="34" charset="0"/>
            </a:rPr>
            <a:t>industry standard</a:t>
          </a:r>
        </a:p>
        <a:p>
          <a:pPr lvl="0" algn="ctr" defTabSz="1111250">
            <a:lnSpc>
              <a:spcPct val="90000"/>
            </a:lnSpc>
            <a:spcBef>
              <a:spcPct val="0"/>
            </a:spcBef>
            <a:spcAft>
              <a:spcPct val="35000"/>
            </a:spcAft>
          </a:pPr>
          <a:r>
            <a:rPr lang="en-US" sz="1400" b="1" kern="1200" dirty="0" smtClean="0">
              <a:solidFill>
                <a:srgbClr val="FFFF00"/>
              </a:solidFill>
              <a:latin typeface="Candara" pitchFamily="34" charset="0"/>
            </a:rPr>
            <a:t>(C#, C++, VB, Java, </a:t>
          </a:r>
          <a:r>
            <a:rPr lang="en-US" sz="1400" b="1" kern="1200" dirty="0" err="1" smtClean="0">
              <a:solidFill>
                <a:srgbClr val="FFFF00"/>
              </a:solidFill>
              <a:latin typeface="Candara" pitchFamily="34" charset="0"/>
            </a:rPr>
            <a:t>Javascript</a:t>
          </a:r>
          <a:r>
            <a:rPr lang="en-US" sz="1400" b="1" kern="1200" dirty="0" smtClean="0">
              <a:solidFill>
                <a:srgbClr val="FFFF00"/>
              </a:solidFill>
              <a:latin typeface="Candara" pitchFamily="34" charset="0"/>
            </a:rPr>
            <a:t>, </a:t>
          </a:r>
          <a:r>
            <a:rPr lang="en-US" sz="1400" b="1" kern="1200" dirty="0" err="1" smtClean="0">
              <a:solidFill>
                <a:srgbClr val="FFFF00"/>
              </a:solidFill>
              <a:latin typeface="Candara" pitchFamily="34" charset="0"/>
            </a:rPr>
            <a:t>Scala</a:t>
          </a:r>
          <a:r>
            <a:rPr lang="en-US" sz="1400" b="1" kern="1200" dirty="0" smtClean="0">
              <a:solidFill>
                <a:srgbClr val="FFFF00"/>
              </a:solidFill>
              <a:latin typeface="Candara" pitchFamily="34" charset="0"/>
            </a:rPr>
            <a:t>, F#, …)</a:t>
          </a:r>
          <a:endParaRPr lang="en-GB" sz="2000" b="1" kern="1200" dirty="0">
            <a:latin typeface="Candara" pitchFamily="34" charset="0"/>
          </a:endParaRPr>
        </a:p>
      </dsp:txBody>
      <dsp:txXfrm>
        <a:off x="3841497" y="1793030"/>
        <a:ext cx="3323602" cy="2025463"/>
      </dsp:txXfrm>
    </dsp:sp>
    <dsp:sp modelId="{3D61F710-B6E5-43AB-9DA8-C0106FC3CE42}">
      <dsp:nvSpPr>
        <dsp:cNvPr id="0" name=""/>
        <dsp:cNvSpPr/>
      </dsp:nvSpPr>
      <dsp:spPr>
        <a:xfrm>
          <a:off x="7452025" y="1683457"/>
          <a:ext cx="3542748" cy="22446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tx1"/>
              </a:solidFill>
              <a:latin typeface="Candara" pitchFamily="34" charset="0"/>
            </a:rPr>
            <a:t>Microsoft and MSR have been </a:t>
          </a:r>
          <a:r>
            <a:rPr lang="en-US" sz="2900" b="1" kern="1200" dirty="0" smtClean="0">
              <a:solidFill>
                <a:srgbClr val="FFFF00"/>
              </a:solidFill>
              <a:latin typeface="Candara" pitchFamily="34" charset="0"/>
            </a:rPr>
            <a:t>instrumental in this transformation</a:t>
          </a:r>
          <a:endParaRPr lang="en-GB" sz="2900" b="1" kern="1200" dirty="0">
            <a:solidFill>
              <a:srgbClr val="FFFF00"/>
            </a:solidFill>
            <a:latin typeface="Candara" pitchFamily="34" charset="0"/>
          </a:endParaRPr>
        </a:p>
      </dsp:txBody>
      <dsp:txXfrm>
        <a:off x="7561598" y="1793030"/>
        <a:ext cx="3323602" cy="20254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838028"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Statically Typed</a:t>
          </a:r>
          <a:endParaRPr lang="en-GB" sz="3200" kern="1200" dirty="0"/>
        </a:p>
      </dsp:txBody>
      <dsp:txXfrm>
        <a:off x="2363106" y="1316198"/>
        <a:ext cx="2168062" cy="2826691"/>
      </dsp:txXfrm>
    </dsp:sp>
    <dsp:sp modelId="{C4F96459-0667-46A5-8464-979D32A5AFC0}">
      <dsp:nvSpPr>
        <dsp:cNvPr id="0" name=""/>
        <dsp:cNvSpPr/>
      </dsp:nvSpPr>
      <dsp:spPr>
        <a:xfrm>
          <a:off x="5751103" y="879994"/>
          <a:ext cx="3760233" cy="369909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en-GB" sz="3200" kern="1200" dirty="0" smtClean="0"/>
            <a:t>Dynamically Typed</a:t>
          </a:r>
          <a:endParaRPr lang="en-GB" sz="3200" kern="1200" dirty="0"/>
        </a:p>
      </dsp:txBody>
      <dsp:txXfrm>
        <a:off x="6818196" y="1316198"/>
        <a:ext cx="2168062" cy="28266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846548"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Statically Typed</a:t>
          </a:r>
          <a:endParaRPr lang="en-GB" sz="4600" kern="1200" dirty="0"/>
        </a:p>
      </dsp:txBody>
      <dsp:txXfrm>
        <a:off x="1611249" y="478432"/>
        <a:ext cx="3157477" cy="4006808"/>
      </dsp:txXfrm>
    </dsp:sp>
    <dsp:sp modelId="{C4F96459-0667-46A5-8464-979D32A5AFC0}">
      <dsp:nvSpPr>
        <dsp:cNvPr id="0" name=""/>
        <dsp:cNvSpPr/>
      </dsp:nvSpPr>
      <dsp:spPr>
        <a:xfrm>
          <a:off x="4404509" y="-139881"/>
          <a:ext cx="5476249" cy="5243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2044700">
            <a:lnSpc>
              <a:spcPct val="90000"/>
            </a:lnSpc>
            <a:spcBef>
              <a:spcPct val="0"/>
            </a:spcBef>
            <a:spcAft>
              <a:spcPct val="35000"/>
            </a:spcAft>
          </a:pPr>
          <a:r>
            <a:rPr lang="en-GB" sz="4600" kern="1200" dirty="0" smtClean="0"/>
            <a:t>Dynamically Typed</a:t>
          </a:r>
          <a:endParaRPr lang="en-GB" sz="4600" kern="1200" dirty="0"/>
        </a:p>
      </dsp:txBody>
      <dsp:txXfrm>
        <a:off x="5958580" y="478432"/>
        <a:ext cx="3157477" cy="4006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1712838" y="2952"/>
          <a:ext cx="7745957" cy="387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rtl="0">
            <a:lnSpc>
              <a:spcPct val="90000"/>
            </a:lnSpc>
            <a:spcBef>
              <a:spcPct val="0"/>
            </a:spcBef>
            <a:spcAft>
              <a:spcPct val="35000"/>
            </a:spcAft>
          </a:pPr>
          <a:r>
            <a:rPr lang="en-GB" sz="3000" b="0" kern="1200" baseline="0" dirty="0" smtClean="0"/>
            <a:t>Part 1 – Summary</a:t>
          </a:r>
          <a:br>
            <a:rPr lang="en-GB" sz="3000" b="0" kern="1200" baseline="0" dirty="0" smtClean="0"/>
          </a:br>
          <a:r>
            <a:rPr lang="en-GB" sz="3000" b="0" kern="1200" baseline="0" dirty="0" smtClean="0"/>
            <a:t/>
          </a:r>
          <a:br>
            <a:rPr lang="en-GB" sz="3000" b="0" kern="1200" baseline="0" dirty="0" smtClean="0"/>
          </a:br>
          <a:r>
            <a:rPr lang="en-GB" sz="3000" b="0" kern="1200" baseline="0" dirty="0" smtClean="0"/>
            <a:t>At MSR our job is to take languages forward</a:t>
          </a:r>
          <a:br>
            <a:rPr lang="en-GB" sz="3000" b="0" kern="1200" baseline="0" dirty="0" smtClean="0"/>
          </a:br>
          <a:r>
            <a:rPr lang="en-GB" sz="3000" b="0" kern="1200" baseline="0" dirty="0" smtClean="0"/>
            <a:t/>
          </a:r>
          <a:br>
            <a:rPr lang="en-GB" sz="3000" b="0" kern="1200" baseline="0" dirty="0" smtClean="0"/>
          </a:br>
          <a:r>
            <a:rPr lang="en-GB" sz="3000" b="0" kern="1200" baseline="0" dirty="0" smtClean="0"/>
            <a:t>F# 1.0-2.0 focused on </a:t>
          </a:r>
          <a:r>
            <a:rPr lang="en-GB" sz="3000" b="0" kern="1200" baseline="0" dirty="0" err="1" smtClean="0"/>
            <a:t>FP+OO+Parallel+Units</a:t>
          </a:r>
          <a:r>
            <a:rPr lang="en-GB" sz="3000" b="0" kern="1200" baseline="0" dirty="0" smtClean="0"/>
            <a:t/>
          </a:r>
          <a:br>
            <a:rPr lang="en-GB" sz="3000" b="0" kern="1200" baseline="0" dirty="0" smtClean="0"/>
          </a:br>
          <a:r>
            <a:rPr lang="en-GB" sz="3000" b="0" kern="1200" baseline="0" dirty="0" smtClean="0"/>
            <a:t/>
          </a:r>
          <a:br>
            <a:rPr lang="en-GB" sz="3000" b="0" kern="1200" baseline="0" dirty="0" smtClean="0"/>
          </a:br>
          <a:r>
            <a:rPr lang="en-GB" sz="3000" b="0" kern="1200" baseline="0" dirty="0" smtClean="0"/>
            <a:t>F# 3.0 focuses on information integration</a:t>
          </a:r>
          <a:br>
            <a:rPr lang="en-GB" sz="3000" b="0" kern="1200" baseline="0" dirty="0" smtClean="0"/>
          </a:br>
          <a:endParaRPr lang="en-GB" sz="3000" kern="1200" dirty="0"/>
        </a:p>
      </dsp:txBody>
      <dsp:txXfrm>
        <a:off x="1712838" y="2952"/>
        <a:ext cx="7745957" cy="38729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1712838" y="2952"/>
          <a:ext cx="7745957" cy="38729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GB" sz="2800" b="1" kern="1200" baseline="0" dirty="0" smtClean="0"/>
            <a:t>Summary</a:t>
          </a:r>
          <a:br>
            <a:rPr lang="en-GB" sz="2800" b="1" kern="1200" baseline="0" dirty="0" smtClean="0"/>
          </a:br>
          <a:r>
            <a:rPr lang="en-GB" sz="2800" b="1" kern="1200" baseline="0" dirty="0" smtClean="0"/>
            <a:t/>
          </a:r>
          <a:br>
            <a:rPr lang="en-GB" sz="2800" b="1" kern="1200" baseline="0" dirty="0" smtClean="0"/>
          </a:br>
          <a:r>
            <a:rPr lang="en-GB" sz="2800" b="1" kern="1200" dirty="0" smtClean="0">
              <a:solidFill>
                <a:schemeClr val="tx1"/>
              </a:solidFill>
              <a:latin typeface="Candara" pitchFamily="34" charset="0"/>
            </a:rPr>
            <a:t>The world is information rich, our programming needs to be information-rich too</a:t>
          </a:r>
          <a:br>
            <a:rPr lang="en-GB" sz="2800" b="1" kern="1200" dirty="0" smtClean="0">
              <a:solidFill>
                <a:schemeClr val="tx1"/>
              </a:solidFill>
              <a:latin typeface="Candara" pitchFamily="34" charset="0"/>
            </a:rPr>
          </a:br>
          <a:endParaRPr lang="en-GB" sz="2000" b="1" kern="1200" dirty="0" smtClean="0">
            <a:solidFill>
              <a:schemeClr val="tx1"/>
            </a:solidFill>
            <a:latin typeface="Candara" pitchFamily="34" charset="0"/>
          </a:endParaRPr>
        </a:p>
        <a:p>
          <a:pPr lvl="0" algn="ctr" defTabSz="1244600" rtl="0">
            <a:lnSpc>
              <a:spcPct val="90000"/>
            </a:lnSpc>
            <a:spcBef>
              <a:spcPct val="0"/>
            </a:spcBef>
            <a:spcAft>
              <a:spcPct val="35000"/>
            </a:spcAft>
          </a:pPr>
          <a:r>
            <a:rPr lang="en-GB" sz="2800" b="1" kern="1200" dirty="0" smtClean="0">
              <a:solidFill>
                <a:schemeClr val="tx1"/>
              </a:solidFill>
              <a:latin typeface="Candara" pitchFamily="34" charset="0"/>
            </a:rPr>
            <a:t>Big Data </a:t>
          </a:r>
          <a:r>
            <a:rPr lang="en-GB" sz="2000" b="1" kern="1200" dirty="0" smtClean="0">
              <a:solidFill>
                <a:schemeClr val="tx1"/>
              </a:solidFill>
              <a:latin typeface="Candara" pitchFamily="34" charset="0"/>
              <a:sym typeface="Wingdings" pitchFamily="2" charset="2"/>
            </a:rPr>
            <a:t> </a:t>
          </a:r>
          <a:r>
            <a:rPr lang="en-GB" sz="2800" b="1" kern="1200" dirty="0" smtClean="0">
              <a:solidFill>
                <a:schemeClr val="tx1"/>
              </a:solidFill>
              <a:latin typeface="Candara" pitchFamily="34" charset="0"/>
              <a:sym typeface="Wingdings" pitchFamily="2" charset="2"/>
            </a:rPr>
            <a:t>Big Metadata</a:t>
          </a:r>
        </a:p>
        <a:p>
          <a:pPr lvl="0" algn="ctr" defTabSz="1244600" rtl="0">
            <a:lnSpc>
              <a:spcPct val="90000"/>
            </a:lnSpc>
            <a:spcBef>
              <a:spcPct val="0"/>
            </a:spcBef>
            <a:spcAft>
              <a:spcPct val="35000"/>
            </a:spcAft>
          </a:pPr>
          <a:r>
            <a:rPr lang="en-GB" sz="2000" b="1" kern="1200" dirty="0" smtClean="0">
              <a:solidFill>
                <a:schemeClr val="tx1"/>
              </a:solidFill>
              <a:latin typeface="Candara" pitchFamily="34" charset="0"/>
            </a:rPr>
            <a:t/>
          </a:r>
          <a:br>
            <a:rPr lang="en-GB" sz="2000" b="1" kern="1200" dirty="0" smtClean="0">
              <a:solidFill>
                <a:schemeClr val="tx1"/>
              </a:solidFill>
              <a:latin typeface="Candara" pitchFamily="34" charset="0"/>
            </a:rPr>
          </a:br>
          <a:r>
            <a:rPr lang="en-GB" sz="2800" b="1" kern="1200" dirty="0" smtClean="0">
              <a:solidFill>
                <a:schemeClr val="tx1"/>
              </a:solidFill>
              <a:latin typeface="Candara" pitchFamily="34" charset="0"/>
            </a:rPr>
            <a:t>Information-richness changes how we think about strongly-typed programming languages</a:t>
          </a:r>
          <a:endParaRPr lang="en-GB" sz="2800" b="1" kern="1200" dirty="0"/>
        </a:p>
      </dsp:txBody>
      <dsp:txXfrm>
        <a:off x="1712838" y="2952"/>
        <a:ext cx="7745957" cy="38729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9/13/2012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9/13/2012</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15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921" indent="-128656" algn="l" defTabSz="1111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835" indent="-139915" algn="l" defTabSz="1111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996" indent="-178511" algn="l" defTabSz="1111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816" indent="-139915" algn="l" defTabSz="11115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8980" algn="l" defTabSz="1111591" rtl="0" eaLnBrk="1" latinLnBrk="0" hangingPunct="1">
      <a:defRPr sz="1500" kern="1200">
        <a:solidFill>
          <a:schemeClr val="tx1"/>
        </a:solidFill>
        <a:latin typeface="+mn-lt"/>
        <a:ea typeface="+mn-ea"/>
        <a:cs typeface="+mn-cs"/>
      </a:defRPr>
    </a:lvl6pPr>
    <a:lvl7pPr marL="3334775" algn="l" defTabSz="1111591" rtl="0" eaLnBrk="1" latinLnBrk="0" hangingPunct="1">
      <a:defRPr sz="1500" kern="1200">
        <a:solidFill>
          <a:schemeClr val="tx1"/>
        </a:solidFill>
        <a:latin typeface="+mn-lt"/>
        <a:ea typeface="+mn-ea"/>
        <a:cs typeface="+mn-cs"/>
      </a:defRPr>
    </a:lvl7pPr>
    <a:lvl8pPr marL="3890571" algn="l" defTabSz="1111591" rtl="0" eaLnBrk="1" latinLnBrk="0" hangingPunct="1">
      <a:defRPr sz="1500" kern="1200">
        <a:solidFill>
          <a:schemeClr val="tx1"/>
        </a:solidFill>
        <a:latin typeface="+mn-lt"/>
        <a:ea typeface="+mn-ea"/>
        <a:cs typeface="+mn-cs"/>
      </a:defRPr>
    </a:lvl8pPr>
    <a:lvl9pPr marL="4446367" algn="l" defTabSz="11115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9/13/2012 9:03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
        <p:nvSpPr>
          <p:cNvPr id="12" name="Slide Image Placeholder 11"/>
          <p:cNvSpPr>
            <a:spLocks noGrp="1" noRot="1" noChangeAspect="1"/>
          </p:cNvSpPr>
          <p:nvPr>
            <p:ph type="sldImg"/>
          </p:nvPr>
        </p:nvSpPr>
        <p:spPr>
          <a:xfrm>
            <a:off x="915988" y="457200"/>
            <a:ext cx="497522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51</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52</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53</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45"/>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400">
                <a:gradFill>
                  <a:gsLst>
                    <a:gs pos="0">
                      <a:schemeClr val="tx1"/>
                    </a:gs>
                    <a:gs pos="86000">
                      <a:schemeClr val="tx1"/>
                    </a:gs>
                  </a:gsLst>
                  <a:lin ang="5400000" scaled="0"/>
                </a:gradFill>
              </a:defRPr>
            </a:lvl1pPr>
            <a:lvl2pPr marL="555796" indent="0" algn="ctr">
              <a:buNone/>
              <a:defRPr>
                <a:solidFill>
                  <a:schemeClr val="tx1">
                    <a:tint val="75000"/>
                  </a:schemeClr>
                </a:solidFill>
              </a:defRPr>
            </a:lvl2pPr>
            <a:lvl3pPr marL="1111591" indent="0" algn="ctr">
              <a:buNone/>
              <a:defRPr>
                <a:solidFill>
                  <a:schemeClr val="tx1">
                    <a:tint val="75000"/>
                  </a:schemeClr>
                </a:solidFill>
              </a:defRPr>
            </a:lvl3pPr>
            <a:lvl4pPr marL="1667387" indent="0" algn="ctr">
              <a:buNone/>
              <a:defRPr>
                <a:solidFill>
                  <a:schemeClr val="tx1">
                    <a:tint val="75000"/>
                  </a:schemeClr>
                </a:solidFill>
              </a:defRPr>
            </a:lvl4pPr>
            <a:lvl5pPr marL="2223183" indent="0" algn="ctr">
              <a:buNone/>
              <a:defRPr>
                <a:solidFill>
                  <a:schemeClr val="tx1">
                    <a:tint val="75000"/>
                  </a:schemeClr>
                </a:solidFill>
              </a:defRPr>
            </a:lvl5pPr>
            <a:lvl6pPr marL="2778980" indent="0" algn="ctr">
              <a:buNone/>
              <a:defRPr>
                <a:solidFill>
                  <a:schemeClr val="tx1">
                    <a:tint val="75000"/>
                  </a:schemeClr>
                </a:solidFill>
              </a:defRPr>
            </a:lvl6pPr>
            <a:lvl7pPr marL="3334775" indent="0" algn="ctr">
              <a:buNone/>
              <a:defRPr>
                <a:solidFill>
                  <a:schemeClr val="tx1">
                    <a:tint val="75000"/>
                  </a:schemeClr>
                </a:solidFill>
              </a:defRPr>
            </a:lvl7pPr>
            <a:lvl8pPr marL="3890571" indent="0" algn="ctr">
              <a:buNone/>
              <a:defRPr>
                <a:solidFill>
                  <a:schemeClr val="tx1">
                    <a:tint val="75000"/>
                  </a:schemeClr>
                </a:solidFill>
              </a:defRPr>
            </a:lvl8pPr>
            <a:lvl9pPr marL="444636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36"/>
            <a:ext cx="11147562"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045" y="1448136"/>
            <a:ext cx="11147562" cy="241912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240330"/>
            <a:ext cx="12187239" cy="619269"/>
          </a:xfrm>
          <a:solidFill>
            <a:srgbClr val="FFFF99"/>
          </a:solidFill>
        </p:spPr>
        <p:txBody>
          <a:bodyPr wrap="square" lIns="185265" tIns="92633" rIns="185265" bIns="92633"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4" y="6249664"/>
            <a:ext cx="7225287" cy="365209"/>
          </a:xfrm>
          <a:prstGeom prst="rect">
            <a:avLst/>
          </a:prstGeom>
        </p:spPr>
        <p:txBody>
          <a:bodyPr lIns="111164" tIns="55582" rIns="111164" bIns="55582"/>
          <a:lstStyle>
            <a:lvl1pPr>
              <a:defRPr/>
            </a:lvl1pPr>
          </a:lstStyle>
          <a:p>
            <a:endParaRPr lang="en-GB"/>
          </a:p>
        </p:txBody>
      </p:sp>
      <p:sp>
        <p:nvSpPr>
          <p:cNvPr id="5" name="Slide Number Placeholder 4"/>
          <p:cNvSpPr>
            <a:spLocks noGrp="1"/>
          </p:cNvSpPr>
          <p:nvPr>
            <p:ph type="sldNum" sz="quarter" idx="11"/>
          </p:nvPr>
        </p:nvSpPr>
        <p:spPr>
          <a:xfrm>
            <a:off x="0" y="1272517"/>
            <a:ext cx="710922" cy="244533"/>
          </a:xfrm>
          <a:prstGeom prst="rect">
            <a:avLst/>
          </a:prstGeom>
        </p:spPr>
        <p:txBody>
          <a:bodyPr lIns="111164" tIns="55582" rIns="111164" bIns="55582"/>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6" y="6249858"/>
            <a:ext cx="3554611" cy="365209"/>
          </a:xfrm>
          <a:prstGeom prst="rect">
            <a:avLst/>
          </a:prstGeom>
        </p:spPr>
        <p:txBody>
          <a:bodyPr lIns="111164" tIns="55582" rIns="111164" bIns="55582"/>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3"/>
            <a:ext cx="11171635" cy="7340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07803" y="1411880"/>
            <a:ext cx="11171635" cy="5144817"/>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507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12187238" cy="6859588"/>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233" y="1304851"/>
            <a:ext cx="10778391" cy="1742015"/>
          </a:xfrm>
        </p:spPr>
        <p:txBody>
          <a:bodyPr/>
          <a:lstStyle>
            <a:lvl1pPr marL="0" indent="0">
              <a:lnSpc>
                <a:spcPct val="80000"/>
              </a:lnSpc>
              <a:buFontTx/>
              <a:buNone/>
              <a:defRPr sz="2900" b="0">
                <a:solidFill>
                  <a:srgbClr val="000000"/>
                </a:solidFill>
                <a:latin typeface="Consolas" pitchFamily="49" charset="0"/>
                <a:cs typeface="Courier New" pitchFamily="49" charset="0"/>
              </a:defRPr>
            </a:lvl1pPr>
            <a:lvl2pPr marL="555818" indent="7720">
              <a:lnSpc>
                <a:spcPct val="80000"/>
              </a:lnSpc>
              <a:buFontTx/>
              <a:buNone/>
              <a:defRPr sz="2400" b="0">
                <a:solidFill>
                  <a:srgbClr val="000000"/>
                </a:solidFill>
                <a:latin typeface="Consolas" pitchFamily="49" charset="0"/>
                <a:cs typeface="Courier New" pitchFamily="49" charset="0"/>
              </a:defRPr>
            </a:lvl2pPr>
            <a:lvl3pPr marL="968822" indent="0">
              <a:lnSpc>
                <a:spcPct val="80000"/>
              </a:lnSpc>
              <a:buFontTx/>
              <a:buNone/>
              <a:defRPr sz="2200" b="0">
                <a:solidFill>
                  <a:srgbClr val="000000"/>
                </a:solidFill>
                <a:latin typeface="Consolas" pitchFamily="49" charset="0"/>
                <a:cs typeface="Courier New" pitchFamily="49" charset="0"/>
              </a:defRPr>
            </a:lvl3pPr>
            <a:lvl4pPr marL="1395335" indent="25090">
              <a:lnSpc>
                <a:spcPct val="80000"/>
              </a:lnSpc>
              <a:buFontTx/>
              <a:buNone/>
              <a:defRPr sz="2200" b="0">
                <a:solidFill>
                  <a:srgbClr val="000000"/>
                </a:solidFill>
                <a:latin typeface="Consolas" pitchFamily="49" charset="0"/>
                <a:cs typeface="Courier New" pitchFamily="49" charset="0"/>
              </a:defRPr>
            </a:lvl4pPr>
            <a:lvl5pPr marL="1810268" indent="0">
              <a:lnSpc>
                <a:spcPct val="80000"/>
              </a:lnSpc>
              <a:buFontTx/>
              <a:buNone/>
              <a:defRPr sz="22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74432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49" y="1905451"/>
            <a:ext cx="11147560" cy="25468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8886" y="477314"/>
            <a:ext cx="8157579" cy="1523846"/>
          </a:xfrm>
        </p:spPr>
        <p:txBody>
          <a:bodyPr anchor="ctr" anchorCtr="0">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1888885" y="2304041"/>
            <a:ext cx="9322175" cy="461772"/>
          </a:xfrm>
        </p:spPr>
        <p:txBody>
          <a:bodyPr>
            <a:noAutofit/>
          </a:bodyPr>
          <a:lstStyle>
            <a:lvl1pPr marL="0" indent="0" algn="l">
              <a:lnSpc>
                <a:spcPct val="90000"/>
              </a:lnSpc>
              <a:spcBef>
                <a:spcPts val="0"/>
              </a:spcBef>
              <a:buNone/>
              <a:defRPr sz="3400">
                <a:gradFill>
                  <a:gsLst>
                    <a:gs pos="0">
                      <a:schemeClr val="tx1"/>
                    </a:gs>
                    <a:gs pos="86000">
                      <a:schemeClr val="tx1"/>
                    </a:gs>
                  </a:gsLst>
                  <a:lin ang="5400000" scaled="0"/>
                </a:gradFill>
              </a:defRPr>
            </a:lvl1pPr>
            <a:lvl2pPr marL="555796" indent="0" algn="ctr">
              <a:buNone/>
              <a:defRPr>
                <a:solidFill>
                  <a:schemeClr val="tx1">
                    <a:tint val="75000"/>
                  </a:schemeClr>
                </a:solidFill>
              </a:defRPr>
            </a:lvl2pPr>
            <a:lvl3pPr marL="1111591" indent="0" algn="ctr">
              <a:buNone/>
              <a:defRPr>
                <a:solidFill>
                  <a:schemeClr val="tx1">
                    <a:tint val="75000"/>
                  </a:schemeClr>
                </a:solidFill>
              </a:defRPr>
            </a:lvl3pPr>
            <a:lvl4pPr marL="1667387" indent="0" algn="ctr">
              <a:buNone/>
              <a:defRPr>
                <a:solidFill>
                  <a:schemeClr val="tx1">
                    <a:tint val="75000"/>
                  </a:schemeClr>
                </a:solidFill>
              </a:defRPr>
            </a:lvl4pPr>
            <a:lvl5pPr marL="2223183" indent="0" algn="ctr">
              <a:buNone/>
              <a:defRPr>
                <a:solidFill>
                  <a:schemeClr val="tx1">
                    <a:tint val="75000"/>
                  </a:schemeClr>
                </a:solidFill>
              </a:defRPr>
            </a:lvl5pPr>
            <a:lvl6pPr marL="2778980" indent="0" algn="ctr">
              <a:buNone/>
              <a:defRPr>
                <a:solidFill>
                  <a:schemeClr val="tx1">
                    <a:tint val="75000"/>
                  </a:schemeClr>
                </a:solidFill>
              </a:defRPr>
            </a:lvl6pPr>
            <a:lvl7pPr marL="3334775" indent="0" algn="ctr">
              <a:buNone/>
              <a:defRPr>
                <a:solidFill>
                  <a:schemeClr val="tx1">
                    <a:tint val="75000"/>
                  </a:schemeClr>
                </a:solidFill>
              </a:defRPr>
            </a:lvl7pPr>
            <a:lvl8pPr marL="3890571" indent="0" algn="ctr">
              <a:buNone/>
              <a:defRPr>
                <a:solidFill>
                  <a:schemeClr val="tx1">
                    <a:tint val="75000"/>
                  </a:schemeClr>
                </a:solidFill>
              </a:defRPr>
            </a:lvl8pPr>
            <a:lvl9pPr marL="444636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580" y="3915270"/>
            <a:ext cx="11178031" cy="137896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1700" b="0" i="1" u="none" strike="noStrike" kern="1200" cap="none" spc="-780"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769" y="5179065"/>
            <a:ext cx="2663722" cy="12504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049" y="1905451"/>
            <a:ext cx="11147560" cy="25468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11068" y="1605171"/>
            <a:ext cx="10359152" cy="1470365"/>
          </a:xfrm>
          <a:prstGeom prst="rect">
            <a:avLst/>
          </a:prstGeom>
        </p:spPr>
        <p:txBody>
          <a:bodyPr lIns="111164" tIns="55582" rIns="111164" bIns="55582">
            <a:noAutofit/>
          </a:bodyPr>
          <a:lstStyle>
            <a:lvl1pPr algn="l">
              <a:defRPr sz="5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911071" y="3909958"/>
            <a:ext cx="10416051" cy="1753006"/>
          </a:xfrm>
          <a:prstGeom prst="rect">
            <a:avLst/>
          </a:prstGeom>
        </p:spPr>
        <p:txBody>
          <a:bodyPr lIns="111164" tIns="55582" rIns="111164" bIns="55582">
            <a:noAutofit/>
          </a:bodyPr>
          <a:lstStyle>
            <a:lvl1pPr marL="0" indent="0" algn="l">
              <a:lnSpc>
                <a:spcPct val="75000"/>
              </a:lnSpc>
              <a:buNone/>
              <a:defRPr sz="3400" b="0">
                <a:solidFill>
                  <a:srgbClr val="F4793B"/>
                </a:solidFill>
                <a:latin typeface="Segoe UI Light" pitchFamily="34" charset="0"/>
              </a:defRPr>
            </a:lvl1pPr>
            <a:lvl2pPr marL="555818" indent="0" algn="ctr">
              <a:buNone/>
              <a:defRPr>
                <a:solidFill>
                  <a:schemeClr val="tx1">
                    <a:tint val="75000"/>
                  </a:schemeClr>
                </a:solidFill>
              </a:defRPr>
            </a:lvl2pPr>
            <a:lvl3pPr marL="1111636" indent="0" algn="ctr">
              <a:buNone/>
              <a:defRPr>
                <a:solidFill>
                  <a:schemeClr val="tx1">
                    <a:tint val="75000"/>
                  </a:schemeClr>
                </a:solidFill>
              </a:defRPr>
            </a:lvl3pPr>
            <a:lvl4pPr marL="1667454" indent="0" algn="ctr">
              <a:buNone/>
              <a:defRPr>
                <a:solidFill>
                  <a:schemeClr val="tx1">
                    <a:tint val="75000"/>
                  </a:schemeClr>
                </a:solidFill>
              </a:defRPr>
            </a:lvl4pPr>
            <a:lvl5pPr marL="2223272" indent="0" algn="ctr">
              <a:buNone/>
              <a:defRPr>
                <a:solidFill>
                  <a:schemeClr val="tx1">
                    <a:tint val="75000"/>
                  </a:schemeClr>
                </a:solidFill>
              </a:defRPr>
            </a:lvl5pPr>
            <a:lvl6pPr marL="2779090" indent="0" algn="ctr">
              <a:buNone/>
              <a:defRPr>
                <a:solidFill>
                  <a:schemeClr val="tx1">
                    <a:tint val="75000"/>
                  </a:schemeClr>
                </a:solidFill>
              </a:defRPr>
            </a:lvl6pPr>
            <a:lvl7pPr marL="3334908" indent="0" algn="ctr">
              <a:buNone/>
              <a:defRPr>
                <a:solidFill>
                  <a:schemeClr val="tx1">
                    <a:tint val="75000"/>
                  </a:schemeClr>
                </a:solidFill>
              </a:defRPr>
            </a:lvl7pPr>
            <a:lvl8pPr marL="3890726" indent="0" algn="ctr">
              <a:buNone/>
              <a:defRPr>
                <a:solidFill>
                  <a:schemeClr val="tx1">
                    <a:tint val="75000"/>
                  </a:schemeClr>
                </a:solidFill>
              </a:defRPr>
            </a:lvl8pPr>
            <a:lvl9pPr marL="4446544"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476026" y="1214707"/>
            <a:ext cx="11235189" cy="4644546"/>
          </a:xfrm>
          <a:prstGeom prst="rect">
            <a:avLst/>
          </a:prstGeom>
        </p:spPr>
        <p:txBody>
          <a:bodyPr lIns="111164" tIns="55582" rIns="111164" bIns="55582">
            <a:normAutofit/>
          </a:bodyPr>
          <a:lstStyle>
            <a:lvl1pPr marL="416864" indent="-416864">
              <a:buClr>
                <a:schemeClr val="bg1"/>
              </a:buClr>
              <a:buSzPct val="110000"/>
              <a:buFontTx/>
              <a:buBlip>
                <a:blip r:embed="rId2"/>
              </a:buBlip>
              <a:defRPr sz="2900" b="0">
                <a:solidFill>
                  <a:schemeClr val="bg1"/>
                </a:solidFill>
                <a:latin typeface="Segoe UI Light" pitchFamily="34" charset="0"/>
                <a:ea typeface="Segoe UI" pitchFamily="34" charset="0"/>
                <a:cs typeface="Segoe UI" pitchFamily="34" charset="0"/>
              </a:defRPr>
            </a:lvl1pPr>
            <a:lvl2pPr marL="972682" indent="-416864">
              <a:buClr>
                <a:schemeClr val="bg1"/>
              </a:buClr>
              <a:buSzPct val="60000"/>
              <a:buFont typeface="Wingdings 3" pitchFamily="18" charset="2"/>
              <a:buChar char=""/>
              <a:defRPr sz="2900" b="0">
                <a:solidFill>
                  <a:schemeClr val="bg1"/>
                </a:solidFill>
                <a:latin typeface="Segoe UI Light" pitchFamily="34" charset="0"/>
                <a:ea typeface="Segoe UI" pitchFamily="34" charset="0"/>
                <a:cs typeface="Segoe UI" pitchFamily="34" charset="0"/>
              </a:defRPr>
            </a:lvl2pPr>
            <a:lvl3pPr marL="1528500" indent="-416864">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3pPr>
            <a:lvl4pPr marL="2084318" indent="-416864">
              <a:buClr>
                <a:schemeClr val="bg1"/>
              </a:buClr>
              <a:buSzPct val="60000"/>
              <a:buFont typeface="Wingdings 3" pitchFamily="18" charset="2"/>
              <a:buChar char=""/>
              <a:defRPr lang="fr-FR" sz="2900" b="0" kern="1200" dirty="0" smtClean="0">
                <a:solidFill>
                  <a:schemeClr val="bg1"/>
                </a:solidFill>
                <a:latin typeface="Segoe UI Light" pitchFamily="34" charset="0"/>
                <a:ea typeface="Segoe UI" pitchFamily="34" charset="0"/>
                <a:cs typeface="Segoe UI" pitchFamily="34" charset="0"/>
              </a:defRPr>
            </a:lvl4pPr>
            <a:lvl5pPr marL="2640136" indent="-416864">
              <a:buClr>
                <a:schemeClr val="bg1"/>
              </a:buClr>
              <a:buSzPct val="60000"/>
              <a:buFont typeface="Wingdings 3" pitchFamily="18" charset="2"/>
              <a:buChar char="u"/>
              <a:defRPr lang="fr-FR" sz="29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476066" y="1857818"/>
            <a:ext cx="5522341" cy="3001070"/>
          </a:xfrm>
          <a:prstGeom prst="rect">
            <a:avLst/>
          </a:prstGeom>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Font typeface="Arial" pitchFamily="34" charset="0"/>
              <a:buChar char="•"/>
              <a:defRPr sz="2200">
                <a:solidFill>
                  <a:schemeClr val="bg1"/>
                </a:solidFill>
                <a:latin typeface="Segoe UI Light" pitchFamily="34" charset="0"/>
              </a:defRPr>
            </a:lvl4pPr>
            <a:lvl5pPr marL="2501181" indent="-277909">
              <a:buFont typeface="Arial" pitchFamily="34" charset="0"/>
              <a:buChar char="•"/>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6188833" y="1857805"/>
            <a:ext cx="5522381" cy="3001070"/>
          </a:xfrm>
          <a:prstGeom prst="rect">
            <a:avLst/>
          </a:prstGeom>
        </p:spPr>
        <p:txBody>
          <a:bodyPr lIns="111164" tIns="55582" rIns="111164" bIns="55582">
            <a:noAutofit/>
          </a:bodyPr>
          <a:lstStyle>
            <a:lvl1pPr marL="416864" indent="-416864" algn="l" defTabSz="1111636" rtl="0" eaLnBrk="1" latinLnBrk="0" hangingPunct="1">
              <a:spcBef>
                <a:spcPct val="20000"/>
              </a:spcBef>
              <a:buFontTx/>
              <a:buBlip>
                <a:blip r:embed="rId2"/>
              </a:buBlip>
              <a:defRPr lang="fr-FR" sz="3400" kern="1200" dirty="0" smtClean="0">
                <a:solidFill>
                  <a:schemeClr val="bg1"/>
                </a:solidFill>
                <a:latin typeface="Segoe UI Light" pitchFamily="34" charset="0"/>
                <a:ea typeface="+mn-ea"/>
                <a:cs typeface="+mn-cs"/>
              </a:defRPr>
            </a:lvl1pPr>
            <a:lvl2pPr marL="972682" indent="-416864" algn="l" defTabSz="1111636"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9545" indent="-277909" algn="l" defTabSz="111163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5363" indent="-277909" algn="l" defTabSz="1111636" rtl="0" eaLnBrk="1" latinLnBrk="0" hangingPunct="1">
              <a:spcBef>
                <a:spcPct val="20000"/>
              </a:spcBef>
              <a:buFont typeface="Arial" pitchFamily="34" charset="0"/>
              <a:buChar char="•"/>
              <a:defRPr lang="fr-FR" sz="3400" kern="1200" dirty="0" smtClean="0">
                <a:solidFill>
                  <a:schemeClr val="bg1"/>
                </a:solidFill>
                <a:latin typeface="Segoe UI Light" pitchFamily="34" charset="0"/>
                <a:ea typeface="+mn-ea"/>
                <a:cs typeface="+mn-cs"/>
              </a:defRPr>
            </a:lvl4pPr>
            <a:lvl5pPr marL="2501181" indent="-277909" algn="l" defTabSz="1111636" rtl="0" eaLnBrk="1" latinLnBrk="0" hangingPunct="1">
              <a:spcBef>
                <a:spcPct val="20000"/>
              </a:spcBef>
              <a:buFont typeface="Arial" pitchFamily="34" charset="0"/>
              <a:buChar char="•"/>
              <a:defRPr lang="fr-FR" sz="34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476066" y="1857818"/>
            <a:ext cx="5522341" cy="3001070"/>
          </a:xfrm>
          <a:prstGeom prst="rect">
            <a:avLst/>
          </a:prstGeom>
          <a:solidFill>
            <a:srgbClr val="F4793B"/>
          </a:solidFill>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Font typeface="Arial" pitchFamily="34" charset="0"/>
              <a:buChar char="•"/>
              <a:defRPr sz="2200">
                <a:solidFill>
                  <a:schemeClr val="bg1"/>
                </a:solidFill>
                <a:latin typeface="Segoe UI Light" pitchFamily="34" charset="0"/>
              </a:defRPr>
            </a:lvl4pPr>
            <a:lvl5pPr marL="2501181" indent="-277909">
              <a:buFont typeface="Arial" pitchFamily="34" charset="0"/>
              <a:buChar char="•"/>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6188833" y="1857805"/>
            <a:ext cx="5522381" cy="3001070"/>
          </a:xfrm>
          <a:prstGeom prst="rect">
            <a:avLst/>
          </a:prstGeom>
          <a:solidFill>
            <a:srgbClr val="1F8BF0"/>
          </a:solidFill>
        </p:spPr>
        <p:txBody>
          <a:bodyPr lIns="111164" tIns="55582" rIns="111164" bIns="55582">
            <a:noAutofit/>
          </a:bodyPr>
          <a:lstStyle>
            <a:lvl1pPr marL="416864" indent="-416864" algn="l" defTabSz="1111636" rtl="0" eaLnBrk="1" latinLnBrk="0" hangingPunct="1">
              <a:spcBef>
                <a:spcPct val="20000"/>
              </a:spcBef>
              <a:buFontTx/>
              <a:buBlip>
                <a:blip r:embed="rId2"/>
              </a:buBlip>
              <a:defRPr lang="fr-FR" sz="3400" kern="1200" dirty="0" smtClean="0">
                <a:solidFill>
                  <a:schemeClr val="bg1"/>
                </a:solidFill>
                <a:latin typeface="Segoe UI Light" pitchFamily="34" charset="0"/>
                <a:ea typeface="+mn-ea"/>
                <a:cs typeface="+mn-cs"/>
              </a:defRPr>
            </a:lvl1pPr>
            <a:lvl2pPr marL="972682" indent="-416864" algn="l" defTabSz="1111636" rtl="0" eaLnBrk="1" latinLnBrk="0" hangingPunct="1">
              <a:spcBef>
                <a:spcPct val="20000"/>
              </a:spcBef>
              <a:buSzPct val="60000"/>
              <a:buFont typeface="Wingdings 3" pitchFamily="18" charset="2"/>
              <a:buChar char="u"/>
              <a:defRPr lang="fr-FR" sz="2900" kern="1200" dirty="0" smtClean="0">
                <a:solidFill>
                  <a:schemeClr val="bg1"/>
                </a:solidFill>
                <a:latin typeface="Segoe UI Light" pitchFamily="34" charset="0"/>
                <a:ea typeface="+mn-ea"/>
                <a:cs typeface="+mn-cs"/>
              </a:defRPr>
            </a:lvl2pPr>
            <a:lvl3pPr marL="1389545" indent="-277909" algn="l" defTabSz="111163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3pPr>
            <a:lvl4pPr marL="1945363" indent="-277909" algn="l" defTabSz="1111636" rtl="0" eaLnBrk="1" latinLnBrk="0" hangingPunct="1">
              <a:spcBef>
                <a:spcPct val="20000"/>
              </a:spcBef>
              <a:buFont typeface="Arial" pitchFamily="34" charset="0"/>
              <a:buChar char="•"/>
              <a:defRPr lang="fr-FR" sz="3400" kern="1200" dirty="0" smtClean="0">
                <a:solidFill>
                  <a:schemeClr val="bg1"/>
                </a:solidFill>
                <a:latin typeface="Segoe UI Light" pitchFamily="34" charset="0"/>
                <a:ea typeface="+mn-ea"/>
                <a:cs typeface="+mn-cs"/>
              </a:defRPr>
            </a:lvl4pPr>
            <a:lvl5pPr marL="2501181" indent="-277909" algn="l" defTabSz="1111636" rtl="0" eaLnBrk="1" latinLnBrk="0" hangingPunct="1">
              <a:spcBef>
                <a:spcPct val="20000"/>
              </a:spcBef>
              <a:buFont typeface="Arial" pitchFamily="34" charset="0"/>
              <a:buChar char="•"/>
              <a:defRPr lang="fr-FR" sz="34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476026" y="1643435"/>
            <a:ext cx="5522341" cy="428724"/>
          </a:xfrm>
          <a:prstGeom prst="rect">
            <a:avLst/>
          </a:prstGeom>
          <a:noFill/>
        </p:spPr>
        <p:txBody>
          <a:bodyPr lIns="111164" tIns="55582" rIns="111164" bIns="55582"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6188840" y="1643435"/>
            <a:ext cx="5463549" cy="428724"/>
          </a:xfrm>
          <a:prstGeom prst="rect">
            <a:avLst/>
          </a:prstGeom>
          <a:noFill/>
        </p:spPr>
        <p:txBody>
          <a:bodyPr lIns="111164" tIns="55582" rIns="111164" bIns="55582"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864" lvl="0" indent="-416864" algn="ctr" defTabSz="1111636"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476066" y="2215091"/>
            <a:ext cx="5554079" cy="3001070"/>
          </a:xfrm>
          <a:prstGeom prst="rect">
            <a:avLst/>
          </a:prstGeom>
          <a:noFill/>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SzPct val="60000"/>
              <a:buFont typeface="Wingdings 3" pitchFamily="18" charset="2"/>
              <a:buChar char="u"/>
              <a:defRPr sz="2200">
                <a:solidFill>
                  <a:schemeClr val="bg1"/>
                </a:solidFill>
                <a:latin typeface="Segoe UI Light" pitchFamily="34" charset="0"/>
              </a:defRPr>
            </a:lvl4pPr>
            <a:lvl5pPr marL="2501181" indent="-277909">
              <a:buSzPct val="60000"/>
              <a:buFont typeface="Wingdings 3" pitchFamily="18" charset="2"/>
              <a:buChar char="u"/>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6188832" y="2215078"/>
            <a:ext cx="5460136" cy="3001070"/>
          </a:xfrm>
          <a:prstGeom prst="rect">
            <a:avLst/>
          </a:prstGeom>
          <a:noFill/>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SzPct val="60000"/>
              <a:buFont typeface="Wingdings 3" pitchFamily="18" charset="2"/>
              <a:buChar char="u"/>
              <a:defRPr sz="2200">
                <a:solidFill>
                  <a:schemeClr val="bg1"/>
                </a:solidFill>
                <a:latin typeface="Segoe UI Light" pitchFamily="34" charset="0"/>
              </a:defRPr>
            </a:lvl4pPr>
            <a:lvl5pPr marL="2501181" indent="-277909">
              <a:buSzPct val="60000"/>
              <a:buFont typeface="Wingdings 3" pitchFamily="18" charset="2"/>
              <a:buChar char="u"/>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476026" y="1643435"/>
            <a:ext cx="5522341" cy="428724"/>
          </a:xfrm>
          <a:prstGeom prst="rect">
            <a:avLst/>
          </a:prstGeom>
          <a:solidFill>
            <a:srgbClr val="F4793B"/>
          </a:solidFill>
        </p:spPr>
        <p:txBody>
          <a:bodyPr lIns="111164" tIns="55582" rIns="111164" bIns="55582"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6188840" y="1643435"/>
            <a:ext cx="5463549" cy="428724"/>
          </a:xfrm>
          <a:prstGeom prst="rect">
            <a:avLst/>
          </a:prstGeom>
          <a:solidFill>
            <a:srgbClr val="1F8BF0"/>
          </a:solidFill>
        </p:spPr>
        <p:txBody>
          <a:bodyPr lIns="111164" tIns="55582" rIns="111164" bIns="55582" anchor="ctr"/>
          <a:lstStyle>
            <a:lvl1pPr marL="0" indent="0" algn="ctr">
              <a:buFontTx/>
              <a:buNone/>
              <a:defRPr lang="fr-FR" sz="3900" b="1" kern="1200" dirty="0" smtClean="0">
                <a:solidFill>
                  <a:schemeClr val="bg1"/>
                </a:solidFill>
                <a:latin typeface="Segoe UI Light" pitchFamily="34" charset="0"/>
                <a:ea typeface="+mn-ea"/>
                <a:cs typeface="+mn-cs"/>
              </a:defRPr>
            </a:lvl1pPr>
          </a:lstStyle>
          <a:p>
            <a:pPr marL="416864" lvl="0" indent="-416864" algn="ctr" defTabSz="1111636"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476066" y="2215091"/>
            <a:ext cx="5554079" cy="3001070"/>
          </a:xfrm>
          <a:prstGeom prst="rect">
            <a:avLst/>
          </a:prstGeom>
          <a:solidFill>
            <a:srgbClr val="F4793B"/>
          </a:solidFill>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SzPct val="60000"/>
              <a:buFont typeface="Wingdings 3" pitchFamily="18" charset="2"/>
              <a:buChar char="u"/>
              <a:defRPr sz="2200">
                <a:solidFill>
                  <a:schemeClr val="bg1"/>
                </a:solidFill>
                <a:latin typeface="Segoe UI Light" pitchFamily="34" charset="0"/>
              </a:defRPr>
            </a:lvl4pPr>
            <a:lvl5pPr marL="2501181" indent="-277909">
              <a:buSzPct val="60000"/>
              <a:buFont typeface="Wingdings 3" pitchFamily="18" charset="2"/>
              <a:buChar char="u"/>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6188832" y="2215078"/>
            <a:ext cx="5460136" cy="3001070"/>
          </a:xfrm>
          <a:prstGeom prst="rect">
            <a:avLst/>
          </a:prstGeom>
          <a:solidFill>
            <a:srgbClr val="1F8BF0"/>
          </a:solidFill>
        </p:spPr>
        <p:txBody>
          <a:bodyPr lIns="111164" tIns="55582" rIns="111164" bIns="55582">
            <a:normAutofit/>
          </a:bodyPr>
          <a:lstStyle>
            <a:lvl1pPr marL="416864" indent="-416864">
              <a:buFontTx/>
              <a:buBlip>
                <a:blip r:embed="rId2"/>
              </a:buBlip>
              <a:defRPr sz="3400">
                <a:solidFill>
                  <a:schemeClr val="bg1"/>
                </a:solidFill>
                <a:latin typeface="Segoe UI Light" pitchFamily="34" charset="0"/>
              </a:defRPr>
            </a:lvl1pPr>
            <a:lvl2pPr marL="903204" indent="-347386">
              <a:buSzPct val="60000"/>
              <a:buFont typeface="Wingdings 3" pitchFamily="18" charset="2"/>
              <a:buChar char="u"/>
              <a:defRPr sz="2900">
                <a:solidFill>
                  <a:schemeClr val="bg1"/>
                </a:solidFill>
                <a:latin typeface="Segoe UI Light" pitchFamily="34" charset="0"/>
              </a:defRPr>
            </a:lvl2pPr>
            <a:lvl3pPr marL="1389545" indent="-277909">
              <a:buSzPct val="60000"/>
              <a:buFont typeface="Wingdings 3" pitchFamily="18" charset="2"/>
              <a:buChar char="u"/>
              <a:defRPr sz="2400">
                <a:solidFill>
                  <a:schemeClr val="bg1"/>
                </a:solidFill>
                <a:latin typeface="Segoe UI Light" pitchFamily="34" charset="0"/>
              </a:defRPr>
            </a:lvl3pPr>
            <a:lvl4pPr marL="1945363" indent="-277909">
              <a:buSzPct val="60000"/>
              <a:buFont typeface="Wingdings 3" pitchFamily="18" charset="2"/>
              <a:buChar char="u"/>
              <a:defRPr sz="2200">
                <a:solidFill>
                  <a:schemeClr val="bg1"/>
                </a:solidFill>
                <a:latin typeface="Segoe UI Light" pitchFamily="34" charset="0"/>
              </a:defRPr>
            </a:lvl4pPr>
            <a:lvl5pPr marL="2501181" indent="-277909">
              <a:buSzPct val="60000"/>
              <a:buFont typeface="Wingdings 3" pitchFamily="18" charset="2"/>
              <a:buChar char="u"/>
              <a:defRPr sz="22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43284" y="141668"/>
            <a:ext cx="9597317" cy="849774"/>
          </a:xfrm>
          <a:prstGeom prst="rect">
            <a:avLst/>
          </a:prstGeom>
        </p:spPr>
        <p:txBody>
          <a:bodyPr lIns="111164" tIns="55582" rIns="111164" bIns="55582"/>
          <a:lstStyle>
            <a:lvl1pPr algn="l">
              <a:defRPr sz="44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340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6"/>
            <a:ext cx="11147562" cy="24191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66"/>
            <a:ext cx="9597317" cy="849774"/>
          </a:xfrm>
          <a:prstGeom prst="rect">
            <a:avLst/>
          </a:prstGeom>
        </p:spPr>
        <p:txBody>
          <a:bodyPr lIns="111164" tIns="55582" rIns="111164" bIns="55582"/>
          <a:lstStyle>
            <a:lvl1pPr algn="l">
              <a:defRPr sz="44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7401"/>
            <a:ext cx="12187238" cy="1632558"/>
          </a:xfrm>
          <a:prstGeom prst="rect">
            <a:avLst/>
          </a:prstGeom>
          <a:solidFill>
            <a:srgbClr val="1F8BF0"/>
          </a:solidFill>
        </p:spPr>
        <p:txBody>
          <a:bodyPr lIns="481417" tIns="55582" rIns="111164" bIns="55582"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66"/>
            <a:ext cx="9597317" cy="849774"/>
          </a:xfrm>
          <a:prstGeom prst="rect">
            <a:avLst/>
          </a:prstGeom>
        </p:spPr>
        <p:txBody>
          <a:bodyPr lIns="111164" tIns="55582" rIns="111164" bIns="55582"/>
          <a:lstStyle>
            <a:lvl1pPr algn="l">
              <a:defRPr sz="44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7401"/>
            <a:ext cx="12187238" cy="1632558"/>
          </a:xfrm>
          <a:prstGeom prst="rect">
            <a:avLst/>
          </a:prstGeom>
          <a:solidFill>
            <a:srgbClr val="FF19A7"/>
          </a:solidFill>
        </p:spPr>
        <p:txBody>
          <a:bodyPr lIns="481417" tIns="55582" rIns="111164" bIns="55582"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35230" y="4222066"/>
            <a:ext cx="9597317" cy="849774"/>
          </a:xfrm>
          <a:prstGeom prst="rect">
            <a:avLst/>
          </a:prstGeom>
        </p:spPr>
        <p:txBody>
          <a:bodyPr lIns="111164" tIns="55582" rIns="111164" bIns="55582"/>
          <a:lstStyle>
            <a:lvl1pPr algn="l">
              <a:defRPr sz="44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7401"/>
            <a:ext cx="12187238" cy="1632558"/>
          </a:xfrm>
          <a:prstGeom prst="rect">
            <a:avLst/>
          </a:prstGeom>
          <a:solidFill>
            <a:srgbClr val="F4793B"/>
          </a:solidFill>
        </p:spPr>
        <p:txBody>
          <a:bodyPr lIns="481417" tIns="55582" rIns="111164" bIns="55582"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91553" y="3254560"/>
            <a:ext cx="11171635" cy="664951"/>
          </a:xfrm>
          <a:prstGeom prst="rect">
            <a:avLst/>
          </a:prstGeom>
        </p:spPr>
        <p:txBody>
          <a:bodyPr lIns="111164" tIns="55582" rIns="111164" bIns="55582"/>
          <a:lstStyle>
            <a:lvl1pPr algn="ctr">
              <a:defRPr>
                <a:latin typeface="+mj-lt"/>
              </a:defRPr>
            </a:lvl1pPr>
          </a:lstStyle>
          <a:p>
            <a:r>
              <a:rPr lang="en-US" smtClean="0"/>
              <a:t>Click to edit Master title style</a:t>
            </a:r>
            <a:endParaRPr lang="en-GB" dirty="0"/>
          </a:p>
        </p:txBody>
      </p:sp>
    </p:spTree>
    <p:extLst>
      <p:ext uri="{BB962C8B-B14F-4D97-AF65-F5344CB8AC3E}">
        <p14:creationId xmlns:p14="http://schemas.microsoft.com/office/powerpoint/2010/main" val="32014485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362" y="274702"/>
            <a:ext cx="10968514" cy="1143265"/>
          </a:xfrm>
          <a:prstGeom prst="rect">
            <a:avLst/>
          </a:prstGeom>
        </p:spPr>
        <p:txBody>
          <a:bodyPr lIns="111164" tIns="55582" rIns="111164" bIns="55582"/>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609362" y="1600573"/>
            <a:ext cx="10968514" cy="4527011"/>
          </a:xfrm>
          <a:prstGeom prst="rect">
            <a:avLst/>
          </a:prstGeom>
        </p:spPr>
        <p:txBody>
          <a:bodyPr lIns="111164" tIns="55582" rIns="111164" bIns="55582"/>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812484" y="6249656"/>
            <a:ext cx="7225287" cy="365209"/>
          </a:xfrm>
          <a:prstGeom prst="rect">
            <a:avLst/>
          </a:prstGeom>
        </p:spPr>
        <p:txBody>
          <a:bodyPr lIns="111164" tIns="55582" rIns="111164" bIns="55582"/>
          <a:lstStyle>
            <a:lvl1pPr>
              <a:defRPr/>
            </a:lvl1pPr>
          </a:lstStyle>
          <a:p>
            <a:endParaRPr lang="en-GB"/>
          </a:p>
        </p:txBody>
      </p:sp>
      <p:sp>
        <p:nvSpPr>
          <p:cNvPr id="5" name="Slide Number Placeholder 4"/>
          <p:cNvSpPr>
            <a:spLocks noGrp="1"/>
          </p:cNvSpPr>
          <p:nvPr>
            <p:ph type="sldNum" sz="quarter" idx="11"/>
          </p:nvPr>
        </p:nvSpPr>
        <p:spPr>
          <a:xfrm>
            <a:off x="0" y="1272517"/>
            <a:ext cx="710922" cy="244533"/>
          </a:xfrm>
          <a:prstGeom prst="rect">
            <a:avLst/>
          </a:prstGeom>
        </p:spPr>
        <p:txBody>
          <a:bodyPr lIns="111164" tIns="55582" rIns="111164" bIns="55582"/>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4826" y="6249850"/>
            <a:ext cx="3554611" cy="365209"/>
          </a:xfrm>
          <a:prstGeom prst="rect">
            <a:avLst/>
          </a:prstGeom>
        </p:spPr>
        <p:txBody>
          <a:bodyPr lIns="111164" tIns="55582" rIns="111164" bIns="55582"/>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42332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81"/>
            <a:ext cx="11147562" cy="241912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83784"/>
          </a:xfrm>
        </p:spPr>
        <p:txBody>
          <a:bodyPr/>
          <a:lstStyle>
            <a:lvl1pPr marL="413309" indent="-413309">
              <a:lnSpc>
                <a:spcPct val="90000"/>
              </a:lnSpc>
              <a:defRPr sz="3400"/>
            </a:lvl1pPr>
            <a:lvl2pPr marL="818577" indent="-395618">
              <a:lnSpc>
                <a:spcPct val="90000"/>
              </a:lnSpc>
              <a:defRPr sz="2900"/>
            </a:lvl2pPr>
            <a:lvl3pPr marL="1159516" indent="-350588">
              <a:lnSpc>
                <a:spcPct val="90000"/>
              </a:lnSpc>
              <a:defRPr sz="2400"/>
            </a:lvl3pPr>
            <a:lvl4pPr marL="1492415" indent="-332899">
              <a:lnSpc>
                <a:spcPct val="90000"/>
              </a:lnSpc>
              <a:defRPr sz="2200"/>
            </a:lvl4pPr>
            <a:lvl5pPr marL="1843004" indent="-340939">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83784"/>
          </a:xfrm>
        </p:spPr>
        <p:txBody>
          <a:bodyPr/>
          <a:lstStyle>
            <a:lvl1pPr marL="422959" indent="-422959">
              <a:lnSpc>
                <a:spcPct val="90000"/>
              </a:lnSpc>
              <a:defRPr sz="3400"/>
            </a:lvl1pPr>
            <a:lvl2pPr marL="818577" indent="-413309">
              <a:lnSpc>
                <a:spcPct val="90000"/>
              </a:lnSpc>
              <a:defRPr sz="2900"/>
            </a:lvl2pPr>
            <a:lvl3pPr marL="1169165" indent="-368279">
              <a:lnSpc>
                <a:spcPct val="90000"/>
              </a:lnSpc>
              <a:defRPr sz="2400"/>
            </a:lvl3pPr>
            <a:lvl4pPr marL="1492415" indent="-323250">
              <a:lnSpc>
                <a:spcPct val="90000"/>
              </a:lnSpc>
              <a:defRPr sz="2200"/>
            </a:lvl4pPr>
            <a:lvl5pPr marL="1843004" indent="-332899">
              <a:lnSpc>
                <a:spcPct val="90000"/>
              </a:lnSpc>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796" indent="0">
              <a:buNone/>
              <a:defRPr sz="2400" b="1"/>
            </a:lvl2pPr>
            <a:lvl3pPr marL="1111591" indent="0">
              <a:buNone/>
              <a:defRPr sz="2200" b="1"/>
            </a:lvl3pPr>
            <a:lvl4pPr marL="1667387" indent="0">
              <a:buNone/>
              <a:defRPr sz="1900" b="1"/>
            </a:lvl4pPr>
            <a:lvl5pPr marL="2223183" indent="0">
              <a:buNone/>
              <a:defRPr sz="1900" b="1"/>
            </a:lvl5pPr>
            <a:lvl6pPr marL="2778980" indent="0">
              <a:buNone/>
              <a:defRPr sz="1900" b="1"/>
            </a:lvl6pPr>
            <a:lvl7pPr marL="3334775" indent="0">
              <a:buNone/>
              <a:defRPr sz="1900" b="1"/>
            </a:lvl7pPr>
            <a:lvl8pPr marL="3890571" indent="0">
              <a:buNone/>
              <a:defRPr sz="1900" b="1"/>
            </a:lvl8pPr>
            <a:lvl9pPr marL="444636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4"/>
            <a:ext cx="5484257" cy="1877437"/>
          </a:xfrm>
        </p:spPr>
        <p:txBody>
          <a:bodyPr/>
          <a:lstStyle>
            <a:lvl1pPr marL="342548" indent="-342548">
              <a:defRPr sz="2800"/>
            </a:lvl1pPr>
            <a:lvl2pPr marL="683488" indent="-323250">
              <a:defRPr sz="2400"/>
            </a:lvl2pPr>
            <a:lvl3pPr marL="989047" indent="-295910">
              <a:defRPr sz="2200"/>
            </a:lvl3pPr>
            <a:lvl4pPr marL="1276915" indent="-278220">
              <a:defRPr sz="2100"/>
            </a:lvl4pPr>
            <a:lvl5pPr marL="1555136" indent="-25088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796" indent="0">
              <a:buNone/>
              <a:defRPr sz="2400" b="1"/>
            </a:lvl2pPr>
            <a:lvl3pPr marL="1111591" indent="0">
              <a:buNone/>
              <a:defRPr sz="2200" b="1"/>
            </a:lvl3pPr>
            <a:lvl4pPr marL="1667387" indent="0">
              <a:buNone/>
              <a:defRPr sz="1900" b="1"/>
            </a:lvl4pPr>
            <a:lvl5pPr marL="2223183" indent="0">
              <a:buNone/>
              <a:defRPr sz="1900" b="1"/>
            </a:lvl5pPr>
            <a:lvl6pPr marL="2778980" indent="0">
              <a:buNone/>
              <a:defRPr sz="1900" b="1"/>
            </a:lvl6pPr>
            <a:lvl7pPr marL="3334775" indent="0">
              <a:buNone/>
              <a:defRPr sz="1900" b="1"/>
            </a:lvl7pPr>
            <a:lvl8pPr marL="3890571" indent="0">
              <a:buNone/>
              <a:defRPr sz="1900" b="1"/>
            </a:lvl8pPr>
            <a:lvl9pPr marL="444636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4"/>
            <a:ext cx="5485686" cy="1877437"/>
          </a:xfrm>
        </p:spPr>
        <p:txBody>
          <a:bodyPr/>
          <a:lstStyle>
            <a:lvl1pPr marL="360237" indent="-360237">
              <a:defRPr sz="2800"/>
            </a:lvl1pPr>
            <a:lvl2pPr marL="693137" indent="-332899">
              <a:defRPr sz="2400"/>
            </a:lvl2pPr>
            <a:lvl3pPr marL="998696" indent="-297518">
              <a:defRPr sz="2200"/>
            </a:lvl3pPr>
            <a:lvl4pPr marL="1276915" indent="-287869">
              <a:defRPr sz="2100"/>
            </a:lvl4pPr>
            <a:lvl5pPr marL="1555136" indent="-26857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1.png"/><Relationship Id="rId3" Type="http://schemas.openxmlformats.org/officeDocument/2006/relationships/slideLayout" Target="../slideLayouts/slideLayout24.xml"/><Relationship Id="rId21" Type="http://schemas.openxmlformats.org/officeDocument/2006/relationships/image" Target="../media/image14.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0.png"/><Relationship Id="rId2" Type="http://schemas.openxmlformats.org/officeDocument/2006/relationships/slideLayout" Target="../slideLayouts/slideLayout23.xml"/><Relationship Id="rId16" Type="http://schemas.openxmlformats.org/officeDocument/2006/relationships/image" Target="../media/image8.png"/><Relationship Id="rId20" Type="http://schemas.openxmlformats.org/officeDocument/2006/relationships/image" Target="../media/image13.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5.xml"/><Relationship Id="rId10" Type="http://schemas.openxmlformats.org/officeDocument/2006/relationships/slideLayout" Target="../slideLayouts/slideLayout31.xml"/><Relationship Id="rId19" Type="http://schemas.openxmlformats.org/officeDocument/2006/relationships/image" Target="../media/image12.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3"/>
            <a:ext cx="11147562" cy="73404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6" y="1448136"/>
            <a:ext cx="11147560" cy="2419124"/>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 id="2147483729" r:id="rId17"/>
    <p:sldLayoutId id="2147483745" r:id="rId18"/>
  </p:sldLayoutIdLst>
  <p:transition>
    <p:fade/>
  </p:transition>
  <p:txStyles>
    <p:titleStyle>
      <a:lvl1pPr algn="l" defTabSz="1111591" rtl="0" eaLnBrk="1" latinLnBrk="0" hangingPunct="1">
        <a:lnSpc>
          <a:spcPct val="90000"/>
        </a:lnSpc>
        <a:spcBef>
          <a:spcPct val="0"/>
        </a:spcBef>
        <a:buNone/>
        <a:defRPr lang="en-US" sz="5300" b="0" kern="1200" cap="none" spc="-12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9678" indent="-559678" algn="l" defTabSz="1111591" rtl="0" eaLnBrk="1" latinLnBrk="0" hangingPunct="1">
        <a:lnSpc>
          <a:spcPct val="90000"/>
        </a:lnSpc>
        <a:spcBef>
          <a:spcPct val="20000"/>
        </a:spcBef>
        <a:buSzPct val="90000"/>
        <a:buFontTx/>
        <a:buBlip>
          <a:blip r:embed="rId21"/>
        </a:buBlip>
        <a:defRPr sz="3900" kern="1200">
          <a:gradFill>
            <a:gsLst>
              <a:gs pos="0">
                <a:schemeClr val="tx1"/>
              </a:gs>
              <a:gs pos="86000">
                <a:schemeClr val="tx1"/>
              </a:gs>
            </a:gsLst>
            <a:lin ang="5400000" scaled="0"/>
          </a:gradFill>
          <a:latin typeface="Candara" pitchFamily="34" charset="0"/>
          <a:ea typeface="+mn-ea"/>
          <a:cs typeface="+mn-cs"/>
        </a:defRPr>
      </a:lvl1pPr>
      <a:lvl2pPr marL="1040230" indent="-480552" algn="l" defTabSz="1111591" rtl="0" eaLnBrk="1" latinLnBrk="0" hangingPunct="1">
        <a:lnSpc>
          <a:spcPct val="90000"/>
        </a:lnSpc>
        <a:spcBef>
          <a:spcPct val="20000"/>
        </a:spcBef>
        <a:buSzPct val="90000"/>
        <a:buFontTx/>
        <a:buBlip>
          <a:blip r:embed="rId22"/>
        </a:buBlip>
        <a:defRPr sz="3400" kern="1200">
          <a:gradFill>
            <a:gsLst>
              <a:gs pos="0">
                <a:schemeClr val="tx1"/>
              </a:gs>
              <a:gs pos="86000">
                <a:schemeClr val="tx1"/>
              </a:gs>
            </a:gsLst>
            <a:lin ang="5400000" scaled="0"/>
          </a:gradFill>
          <a:latin typeface="Candara" pitchFamily="34" charset="0"/>
          <a:ea typeface="+mn-ea"/>
          <a:cs typeface="+mn-cs"/>
        </a:defRPr>
      </a:lvl2pPr>
      <a:lvl3pPr marL="1530430" indent="-490201" algn="l" defTabSz="1111591" rtl="0" eaLnBrk="1" latinLnBrk="0" hangingPunct="1">
        <a:lnSpc>
          <a:spcPct val="90000"/>
        </a:lnSpc>
        <a:spcBef>
          <a:spcPct val="20000"/>
        </a:spcBef>
        <a:buSzPct val="90000"/>
        <a:buFontTx/>
        <a:buBlip>
          <a:blip r:embed="rId22"/>
        </a:buBlip>
        <a:defRPr sz="2900" kern="1200">
          <a:gradFill>
            <a:gsLst>
              <a:gs pos="0">
                <a:schemeClr val="tx1"/>
              </a:gs>
              <a:gs pos="86000">
                <a:schemeClr val="tx1"/>
              </a:gs>
            </a:gsLst>
            <a:lin ang="5400000" scaled="0"/>
          </a:gradFill>
          <a:latin typeface="Candara" pitchFamily="34" charset="0"/>
          <a:ea typeface="+mn-ea"/>
          <a:cs typeface="+mn-cs"/>
        </a:defRPr>
      </a:lvl3pPr>
      <a:lvl4pPr marL="1951154" indent="-420723" algn="l" defTabSz="1111591"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Candara" pitchFamily="34" charset="0"/>
          <a:ea typeface="+mn-ea"/>
          <a:cs typeface="+mn-cs"/>
        </a:defRPr>
      </a:lvl4pPr>
      <a:lvl5pPr marL="2360297" indent="-409144" algn="l" defTabSz="1111591"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Candara" pitchFamily="34" charset="0"/>
          <a:ea typeface="+mn-ea"/>
          <a:cs typeface="+mn-cs"/>
        </a:defRPr>
      </a:lvl5pPr>
      <a:lvl6pPr marL="3056876"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2673"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8469"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4265"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1591" rtl="0" eaLnBrk="1" latinLnBrk="0" hangingPunct="1">
        <a:defRPr sz="2200" kern="1200">
          <a:solidFill>
            <a:schemeClr val="tx1"/>
          </a:solidFill>
          <a:latin typeface="+mn-lt"/>
          <a:ea typeface="+mn-ea"/>
          <a:cs typeface="+mn-cs"/>
        </a:defRPr>
      </a:lvl1pPr>
      <a:lvl2pPr marL="555796" algn="l" defTabSz="1111591" rtl="0" eaLnBrk="1" latinLnBrk="0" hangingPunct="1">
        <a:defRPr sz="2200" kern="1200">
          <a:solidFill>
            <a:schemeClr val="tx1"/>
          </a:solidFill>
          <a:latin typeface="+mn-lt"/>
          <a:ea typeface="+mn-ea"/>
          <a:cs typeface="+mn-cs"/>
        </a:defRPr>
      </a:lvl2pPr>
      <a:lvl3pPr marL="1111591" algn="l" defTabSz="1111591" rtl="0" eaLnBrk="1" latinLnBrk="0" hangingPunct="1">
        <a:defRPr sz="2200" kern="1200">
          <a:solidFill>
            <a:schemeClr val="tx1"/>
          </a:solidFill>
          <a:latin typeface="+mn-lt"/>
          <a:ea typeface="+mn-ea"/>
          <a:cs typeface="+mn-cs"/>
        </a:defRPr>
      </a:lvl3pPr>
      <a:lvl4pPr marL="1667387" algn="l" defTabSz="1111591" rtl="0" eaLnBrk="1" latinLnBrk="0" hangingPunct="1">
        <a:defRPr sz="2200" kern="1200">
          <a:solidFill>
            <a:schemeClr val="tx1"/>
          </a:solidFill>
          <a:latin typeface="+mn-lt"/>
          <a:ea typeface="+mn-ea"/>
          <a:cs typeface="+mn-cs"/>
        </a:defRPr>
      </a:lvl4pPr>
      <a:lvl5pPr marL="2223183" algn="l" defTabSz="1111591" rtl="0" eaLnBrk="1" latinLnBrk="0" hangingPunct="1">
        <a:defRPr sz="2200" kern="1200">
          <a:solidFill>
            <a:schemeClr val="tx1"/>
          </a:solidFill>
          <a:latin typeface="+mn-lt"/>
          <a:ea typeface="+mn-ea"/>
          <a:cs typeface="+mn-cs"/>
        </a:defRPr>
      </a:lvl5pPr>
      <a:lvl6pPr marL="2778980" algn="l" defTabSz="1111591" rtl="0" eaLnBrk="1" latinLnBrk="0" hangingPunct="1">
        <a:defRPr sz="2200" kern="1200">
          <a:solidFill>
            <a:schemeClr val="tx1"/>
          </a:solidFill>
          <a:latin typeface="+mn-lt"/>
          <a:ea typeface="+mn-ea"/>
          <a:cs typeface="+mn-cs"/>
        </a:defRPr>
      </a:lvl6pPr>
      <a:lvl7pPr marL="3334775" algn="l" defTabSz="1111591" rtl="0" eaLnBrk="1" latinLnBrk="0" hangingPunct="1">
        <a:defRPr sz="2200" kern="1200">
          <a:solidFill>
            <a:schemeClr val="tx1"/>
          </a:solidFill>
          <a:latin typeface="+mn-lt"/>
          <a:ea typeface="+mn-ea"/>
          <a:cs typeface="+mn-cs"/>
        </a:defRPr>
      </a:lvl7pPr>
      <a:lvl8pPr marL="3890571" algn="l" defTabSz="1111591" rtl="0" eaLnBrk="1" latinLnBrk="0" hangingPunct="1">
        <a:defRPr sz="2200" kern="1200">
          <a:solidFill>
            <a:schemeClr val="tx1"/>
          </a:solidFill>
          <a:latin typeface="+mn-lt"/>
          <a:ea typeface="+mn-ea"/>
          <a:cs typeface="+mn-cs"/>
        </a:defRPr>
      </a:lvl8pPr>
      <a:lvl9pPr marL="4446367" algn="l" defTabSz="1111591"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300007"/>
            <a:ext cx="12187238" cy="5559581"/>
          </a:xfrm>
          <a:prstGeom prst="rect">
            <a:avLst/>
          </a:prstGeom>
        </p:spPr>
      </p:pic>
      <p:sp>
        <p:nvSpPr>
          <p:cNvPr id="2" name="Title Placeholder 1"/>
          <p:cNvSpPr>
            <a:spLocks noGrp="1"/>
          </p:cNvSpPr>
          <p:nvPr>
            <p:ph type="title"/>
          </p:nvPr>
        </p:nvSpPr>
        <p:spPr>
          <a:xfrm>
            <a:off x="519045" y="228654"/>
            <a:ext cx="11147562" cy="7340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51"/>
            <a:ext cx="11147559" cy="25468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1111591" rtl="0" eaLnBrk="1" latinLnBrk="0" hangingPunct="1">
        <a:lnSpc>
          <a:spcPct val="90000"/>
        </a:lnSpc>
        <a:spcBef>
          <a:spcPct val="0"/>
        </a:spcBef>
        <a:buNone/>
        <a:defRPr lang="en-US" sz="5300" b="0" kern="1200" cap="none" spc="-12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15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989" indent="-9649" algn="l" defTabSz="1111591" rtl="0" eaLnBrk="1" latinLnBrk="0" hangingPunct="1">
        <a:lnSpc>
          <a:spcPct val="90000"/>
        </a:lnSpc>
        <a:spcBef>
          <a:spcPct val="20000"/>
        </a:spcBef>
        <a:buFont typeface="Arial" pitchFamily="34" charset="0"/>
        <a:buNone/>
        <a:defRPr sz="34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6327" indent="-9649"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987" indent="9649"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3645" indent="0"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6876"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2673"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8469"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4265"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1591" rtl="0" eaLnBrk="1" latinLnBrk="0" hangingPunct="1">
        <a:defRPr sz="2200" kern="1200">
          <a:solidFill>
            <a:schemeClr val="tx1"/>
          </a:solidFill>
          <a:latin typeface="+mn-lt"/>
          <a:ea typeface="+mn-ea"/>
          <a:cs typeface="+mn-cs"/>
        </a:defRPr>
      </a:lvl1pPr>
      <a:lvl2pPr marL="555796" algn="l" defTabSz="1111591" rtl="0" eaLnBrk="1" latinLnBrk="0" hangingPunct="1">
        <a:defRPr sz="2200" kern="1200">
          <a:solidFill>
            <a:schemeClr val="tx1"/>
          </a:solidFill>
          <a:latin typeface="+mn-lt"/>
          <a:ea typeface="+mn-ea"/>
          <a:cs typeface="+mn-cs"/>
        </a:defRPr>
      </a:lvl2pPr>
      <a:lvl3pPr marL="1111591" algn="l" defTabSz="1111591" rtl="0" eaLnBrk="1" latinLnBrk="0" hangingPunct="1">
        <a:defRPr sz="2200" kern="1200">
          <a:solidFill>
            <a:schemeClr val="tx1"/>
          </a:solidFill>
          <a:latin typeface="+mn-lt"/>
          <a:ea typeface="+mn-ea"/>
          <a:cs typeface="+mn-cs"/>
        </a:defRPr>
      </a:lvl3pPr>
      <a:lvl4pPr marL="1667387" algn="l" defTabSz="1111591" rtl="0" eaLnBrk="1" latinLnBrk="0" hangingPunct="1">
        <a:defRPr sz="2200" kern="1200">
          <a:solidFill>
            <a:schemeClr val="tx1"/>
          </a:solidFill>
          <a:latin typeface="+mn-lt"/>
          <a:ea typeface="+mn-ea"/>
          <a:cs typeface="+mn-cs"/>
        </a:defRPr>
      </a:lvl4pPr>
      <a:lvl5pPr marL="2223183" algn="l" defTabSz="1111591" rtl="0" eaLnBrk="1" latinLnBrk="0" hangingPunct="1">
        <a:defRPr sz="2200" kern="1200">
          <a:solidFill>
            <a:schemeClr val="tx1"/>
          </a:solidFill>
          <a:latin typeface="+mn-lt"/>
          <a:ea typeface="+mn-ea"/>
          <a:cs typeface="+mn-cs"/>
        </a:defRPr>
      </a:lvl5pPr>
      <a:lvl6pPr marL="2778980" algn="l" defTabSz="1111591" rtl="0" eaLnBrk="1" latinLnBrk="0" hangingPunct="1">
        <a:defRPr sz="2200" kern="1200">
          <a:solidFill>
            <a:schemeClr val="tx1"/>
          </a:solidFill>
          <a:latin typeface="+mn-lt"/>
          <a:ea typeface="+mn-ea"/>
          <a:cs typeface="+mn-cs"/>
        </a:defRPr>
      </a:lvl6pPr>
      <a:lvl7pPr marL="3334775" algn="l" defTabSz="1111591" rtl="0" eaLnBrk="1" latinLnBrk="0" hangingPunct="1">
        <a:defRPr sz="2200" kern="1200">
          <a:solidFill>
            <a:schemeClr val="tx1"/>
          </a:solidFill>
          <a:latin typeface="+mn-lt"/>
          <a:ea typeface="+mn-ea"/>
          <a:cs typeface="+mn-cs"/>
        </a:defRPr>
      </a:lvl7pPr>
      <a:lvl8pPr marL="3890571" algn="l" defTabSz="1111591" rtl="0" eaLnBrk="1" latinLnBrk="0" hangingPunct="1">
        <a:defRPr sz="2200" kern="1200">
          <a:solidFill>
            <a:schemeClr val="tx1"/>
          </a:solidFill>
          <a:latin typeface="+mn-lt"/>
          <a:ea typeface="+mn-ea"/>
          <a:cs typeface="+mn-cs"/>
        </a:defRPr>
      </a:lvl8pPr>
      <a:lvl9pPr marL="4446367" algn="l" defTabSz="1111591"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300007"/>
            <a:ext cx="12187238" cy="5559581"/>
          </a:xfrm>
          <a:prstGeom prst="rect">
            <a:avLst/>
          </a:prstGeom>
        </p:spPr>
      </p:pic>
      <p:sp>
        <p:nvSpPr>
          <p:cNvPr id="2" name="Title Placeholder 1"/>
          <p:cNvSpPr>
            <a:spLocks noGrp="1"/>
          </p:cNvSpPr>
          <p:nvPr>
            <p:ph type="title"/>
          </p:nvPr>
        </p:nvSpPr>
        <p:spPr>
          <a:xfrm>
            <a:off x="519045" y="228654"/>
            <a:ext cx="11147562" cy="7340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51"/>
            <a:ext cx="11147559" cy="25468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1111591" rtl="0" eaLnBrk="1" latinLnBrk="0" hangingPunct="1">
        <a:lnSpc>
          <a:spcPct val="90000"/>
        </a:lnSpc>
        <a:spcBef>
          <a:spcPct val="0"/>
        </a:spcBef>
        <a:buNone/>
        <a:defRPr lang="en-US" sz="5300" b="0" kern="1200" cap="none" spc="-122"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11115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989" indent="-9649" algn="l" defTabSz="1111591" rtl="0" eaLnBrk="1" latinLnBrk="0" hangingPunct="1">
        <a:lnSpc>
          <a:spcPct val="90000"/>
        </a:lnSpc>
        <a:spcBef>
          <a:spcPct val="20000"/>
        </a:spcBef>
        <a:buFont typeface="Arial" pitchFamily="34" charset="0"/>
        <a:buNone/>
        <a:defRPr sz="34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6327" indent="-9649"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987" indent="9649"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3645" indent="0" algn="l" defTabSz="11115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6876"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2673"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8469"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4265" indent="-277898" algn="l" defTabSz="11115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1591" rtl="0" eaLnBrk="1" latinLnBrk="0" hangingPunct="1">
        <a:defRPr sz="2200" kern="1200">
          <a:solidFill>
            <a:schemeClr val="tx1"/>
          </a:solidFill>
          <a:latin typeface="+mn-lt"/>
          <a:ea typeface="+mn-ea"/>
          <a:cs typeface="+mn-cs"/>
        </a:defRPr>
      </a:lvl1pPr>
      <a:lvl2pPr marL="555796" algn="l" defTabSz="1111591" rtl="0" eaLnBrk="1" latinLnBrk="0" hangingPunct="1">
        <a:defRPr sz="2200" kern="1200">
          <a:solidFill>
            <a:schemeClr val="tx1"/>
          </a:solidFill>
          <a:latin typeface="+mn-lt"/>
          <a:ea typeface="+mn-ea"/>
          <a:cs typeface="+mn-cs"/>
        </a:defRPr>
      </a:lvl2pPr>
      <a:lvl3pPr marL="1111591" algn="l" defTabSz="1111591" rtl="0" eaLnBrk="1" latinLnBrk="0" hangingPunct="1">
        <a:defRPr sz="2200" kern="1200">
          <a:solidFill>
            <a:schemeClr val="tx1"/>
          </a:solidFill>
          <a:latin typeface="+mn-lt"/>
          <a:ea typeface="+mn-ea"/>
          <a:cs typeface="+mn-cs"/>
        </a:defRPr>
      </a:lvl3pPr>
      <a:lvl4pPr marL="1667387" algn="l" defTabSz="1111591" rtl="0" eaLnBrk="1" latinLnBrk="0" hangingPunct="1">
        <a:defRPr sz="2200" kern="1200">
          <a:solidFill>
            <a:schemeClr val="tx1"/>
          </a:solidFill>
          <a:latin typeface="+mn-lt"/>
          <a:ea typeface="+mn-ea"/>
          <a:cs typeface="+mn-cs"/>
        </a:defRPr>
      </a:lvl4pPr>
      <a:lvl5pPr marL="2223183" algn="l" defTabSz="1111591" rtl="0" eaLnBrk="1" latinLnBrk="0" hangingPunct="1">
        <a:defRPr sz="2200" kern="1200">
          <a:solidFill>
            <a:schemeClr val="tx1"/>
          </a:solidFill>
          <a:latin typeface="+mn-lt"/>
          <a:ea typeface="+mn-ea"/>
          <a:cs typeface="+mn-cs"/>
        </a:defRPr>
      </a:lvl5pPr>
      <a:lvl6pPr marL="2778980" algn="l" defTabSz="1111591" rtl="0" eaLnBrk="1" latinLnBrk="0" hangingPunct="1">
        <a:defRPr sz="2200" kern="1200">
          <a:solidFill>
            <a:schemeClr val="tx1"/>
          </a:solidFill>
          <a:latin typeface="+mn-lt"/>
          <a:ea typeface="+mn-ea"/>
          <a:cs typeface="+mn-cs"/>
        </a:defRPr>
      </a:lvl6pPr>
      <a:lvl7pPr marL="3334775" algn="l" defTabSz="1111591" rtl="0" eaLnBrk="1" latinLnBrk="0" hangingPunct="1">
        <a:defRPr sz="2200" kern="1200">
          <a:solidFill>
            <a:schemeClr val="tx1"/>
          </a:solidFill>
          <a:latin typeface="+mn-lt"/>
          <a:ea typeface="+mn-ea"/>
          <a:cs typeface="+mn-cs"/>
        </a:defRPr>
      </a:lvl7pPr>
      <a:lvl8pPr marL="3890571" algn="l" defTabSz="1111591" rtl="0" eaLnBrk="1" latinLnBrk="0" hangingPunct="1">
        <a:defRPr sz="2200" kern="1200">
          <a:solidFill>
            <a:schemeClr val="tx1"/>
          </a:solidFill>
          <a:latin typeface="+mn-lt"/>
          <a:ea typeface="+mn-ea"/>
          <a:cs typeface="+mn-cs"/>
        </a:defRPr>
      </a:lvl8pPr>
      <a:lvl9pPr marL="4446367" algn="l" defTabSz="1111591"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843197" y="1287853"/>
            <a:ext cx="7677853" cy="440354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defTabSz="1111636"/>
            <a:endParaRPr lang="en-US">
              <a:solidFill>
                <a:prstClr val="white"/>
              </a:solidFill>
            </a:endParaRPr>
          </a:p>
        </p:txBody>
      </p:sp>
      <p:sp>
        <p:nvSpPr>
          <p:cNvPr id="15" name="Rectangle 14"/>
          <p:cNvSpPr/>
          <p:nvPr userDrawn="1"/>
        </p:nvSpPr>
        <p:spPr bwMode="auto">
          <a:xfrm>
            <a:off x="8614732" y="1287853"/>
            <a:ext cx="2672612" cy="2161301"/>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164" tIns="55582" rIns="111164" bIns="55582" numCol="1" spcCol="0" rtlCol="0" fromWordArt="0" anchor="b" anchorCtr="0" forceAA="0" compatLnSpc="1">
            <a:prstTxWarp prst="textNoShape">
              <a:avLst/>
            </a:prstTxWarp>
            <a:noAutofit/>
          </a:bodyPr>
          <a:lstStyle/>
          <a:p>
            <a:pPr defTabSz="1111636">
              <a:buFont typeface="Arial" pitchFamily="34" charset="0"/>
              <a:buNone/>
            </a:pPr>
            <a:r>
              <a:rPr lang="fr-FR" sz="2900" dirty="0" smtClean="0">
                <a:solidFill>
                  <a:prstClr val="white"/>
                </a:solidFill>
                <a:latin typeface="Segoe UI Light" pitchFamily="34" charset="0"/>
              </a:rPr>
              <a:t>palais des congrès </a:t>
            </a:r>
          </a:p>
          <a:p>
            <a:pPr defTabSz="1111636">
              <a:buFont typeface="Arial" pitchFamily="34" charset="0"/>
              <a:buNone/>
            </a:pPr>
            <a:r>
              <a:rPr lang="fr-FR" sz="2900" dirty="0" smtClean="0">
                <a:solidFill>
                  <a:prstClr val="white"/>
                </a:solidFill>
                <a:latin typeface="Segoe UI Light" pitchFamily="34" charset="0"/>
              </a:rPr>
              <a:t>Paris</a:t>
            </a:r>
            <a:endParaRPr lang="en-US" sz="2900" dirty="0">
              <a:solidFill>
                <a:prstClr val="white"/>
              </a:solidFill>
              <a:latin typeface="Segoe UI Light" pitchFamily="34" charset="0"/>
            </a:endParaRPr>
          </a:p>
        </p:txBody>
      </p:sp>
      <p:sp>
        <p:nvSpPr>
          <p:cNvPr id="18" name="Rectangle 17"/>
          <p:cNvSpPr/>
          <p:nvPr userDrawn="1"/>
        </p:nvSpPr>
        <p:spPr bwMode="auto">
          <a:xfrm>
            <a:off x="8614732" y="3530096"/>
            <a:ext cx="2675720" cy="2161301"/>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1159" tIns="222327" rIns="111159" bIns="55579" numCol="1" rtlCol="0" anchor="b" anchorCtr="0" compatLnSpc="1">
            <a:prstTxWarp prst="textNoShape">
              <a:avLst/>
            </a:prstTxWarp>
          </a:bodyPr>
          <a:lstStyle/>
          <a:p>
            <a:pPr defTabSz="1111270" fontAlgn="base">
              <a:spcBef>
                <a:spcPct val="0"/>
              </a:spcBef>
              <a:spcAft>
                <a:spcPct val="0"/>
              </a:spcAft>
              <a:buFont typeface="Arial" pitchFamily="34" charset="0"/>
              <a:buNone/>
            </a:pPr>
            <a:r>
              <a:rPr lang="fr-FR" sz="2900" dirty="0" smtClean="0">
                <a:solidFill>
                  <a:prstClr val="white"/>
                </a:solidFill>
                <a:latin typeface="Segoe UI Light" pitchFamily="34" charset="0"/>
                <a:ea typeface="Segoe UI" pitchFamily="34" charset="0"/>
                <a:cs typeface="Segoe UI" pitchFamily="34" charset="0"/>
              </a:rPr>
              <a:t>7, 8 et 9 février 2012</a:t>
            </a:r>
            <a:endParaRPr lang="en-US" sz="29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6714" y="2051899"/>
            <a:ext cx="7312343" cy="209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1111636" rtl="0" eaLnBrk="1" latinLnBrk="0" hangingPunct="1">
        <a:spcBef>
          <a:spcPct val="0"/>
        </a:spcBef>
        <a:buNone/>
        <a:defRPr sz="5300" kern="1200">
          <a:solidFill>
            <a:schemeClr val="tx1"/>
          </a:solidFill>
          <a:latin typeface="+mj-lt"/>
          <a:ea typeface="+mj-ea"/>
          <a:cs typeface="+mj-cs"/>
        </a:defRPr>
      </a:lvl1pPr>
    </p:titleStyle>
    <p:bodyStyle>
      <a:lvl1pPr marL="416864" indent="-416864" algn="l" defTabSz="1111636"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3204" indent="-347386" algn="l" defTabSz="1111636"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389545" indent="-277909" algn="l" defTabSz="1111636"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5363"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01181"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6999"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2817"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8635"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4453"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636" rtl="0" eaLnBrk="1" latinLnBrk="0" hangingPunct="1">
        <a:defRPr sz="2200" kern="1200">
          <a:solidFill>
            <a:schemeClr val="tx1"/>
          </a:solidFill>
          <a:latin typeface="+mn-lt"/>
          <a:ea typeface="+mn-ea"/>
          <a:cs typeface="+mn-cs"/>
        </a:defRPr>
      </a:lvl1pPr>
      <a:lvl2pPr marL="555818" algn="l" defTabSz="1111636" rtl="0" eaLnBrk="1" latinLnBrk="0" hangingPunct="1">
        <a:defRPr sz="2200" kern="1200">
          <a:solidFill>
            <a:schemeClr val="tx1"/>
          </a:solidFill>
          <a:latin typeface="+mn-lt"/>
          <a:ea typeface="+mn-ea"/>
          <a:cs typeface="+mn-cs"/>
        </a:defRPr>
      </a:lvl2pPr>
      <a:lvl3pPr marL="1111636" algn="l" defTabSz="1111636" rtl="0" eaLnBrk="1" latinLnBrk="0" hangingPunct="1">
        <a:defRPr sz="2200" kern="1200">
          <a:solidFill>
            <a:schemeClr val="tx1"/>
          </a:solidFill>
          <a:latin typeface="+mn-lt"/>
          <a:ea typeface="+mn-ea"/>
          <a:cs typeface="+mn-cs"/>
        </a:defRPr>
      </a:lvl3pPr>
      <a:lvl4pPr marL="1667454" algn="l" defTabSz="1111636" rtl="0" eaLnBrk="1" latinLnBrk="0" hangingPunct="1">
        <a:defRPr sz="2200" kern="1200">
          <a:solidFill>
            <a:schemeClr val="tx1"/>
          </a:solidFill>
          <a:latin typeface="+mn-lt"/>
          <a:ea typeface="+mn-ea"/>
          <a:cs typeface="+mn-cs"/>
        </a:defRPr>
      </a:lvl4pPr>
      <a:lvl5pPr marL="2223272" algn="l" defTabSz="1111636" rtl="0" eaLnBrk="1" latinLnBrk="0" hangingPunct="1">
        <a:defRPr sz="2200" kern="1200">
          <a:solidFill>
            <a:schemeClr val="tx1"/>
          </a:solidFill>
          <a:latin typeface="+mn-lt"/>
          <a:ea typeface="+mn-ea"/>
          <a:cs typeface="+mn-cs"/>
        </a:defRPr>
      </a:lvl5pPr>
      <a:lvl6pPr marL="2779090" algn="l" defTabSz="1111636" rtl="0" eaLnBrk="1" latinLnBrk="0" hangingPunct="1">
        <a:defRPr sz="2200" kern="1200">
          <a:solidFill>
            <a:schemeClr val="tx1"/>
          </a:solidFill>
          <a:latin typeface="+mn-lt"/>
          <a:ea typeface="+mn-ea"/>
          <a:cs typeface="+mn-cs"/>
        </a:defRPr>
      </a:lvl6pPr>
      <a:lvl7pPr marL="3334908" algn="l" defTabSz="1111636" rtl="0" eaLnBrk="1" latinLnBrk="0" hangingPunct="1">
        <a:defRPr sz="2200" kern="1200">
          <a:solidFill>
            <a:schemeClr val="tx1"/>
          </a:solidFill>
          <a:latin typeface="+mn-lt"/>
          <a:ea typeface="+mn-ea"/>
          <a:cs typeface="+mn-cs"/>
        </a:defRPr>
      </a:lvl7pPr>
      <a:lvl8pPr marL="3890726" algn="l" defTabSz="1111636" rtl="0" eaLnBrk="1" latinLnBrk="0" hangingPunct="1">
        <a:defRPr sz="2200" kern="1200">
          <a:solidFill>
            <a:schemeClr val="tx1"/>
          </a:solidFill>
          <a:latin typeface="+mn-lt"/>
          <a:ea typeface="+mn-ea"/>
          <a:cs typeface="+mn-cs"/>
        </a:defRPr>
      </a:lvl8pPr>
      <a:lvl9pPr marL="4446544" algn="l" defTabSz="1111636"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9768053" y="110168"/>
            <a:ext cx="1822600" cy="894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9837486" y="214230"/>
            <a:ext cx="1742377" cy="478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1632516" y="590171"/>
            <a:ext cx="428414" cy="4171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632516" y="110167"/>
            <a:ext cx="428414" cy="441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11661275" y="713800"/>
            <a:ext cx="370896" cy="1698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11687748" y="224134"/>
            <a:ext cx="313895" cy="21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Lst>
  <p:timing>
    <p:tnLst>
      <p:par>
        <p:cTn id="1" dur="indefinite" restart="never" nodeType="tmRoot"/>
      </p:par>
    </p:tnLst>
  </p:timing>
  <p:hf hdr="0" ftr="0"/>
  <p:txStyles>
    <p:titleStyle>
      <a:lvl1pPr algn="ctr" defTabSz="1111636" rtl="0" eaLnBrk="1" latinLnBrk="0" hangingPunct="1">
        <a:spcBef>
          <a:spcPct val="0"/>
        </a:spcBef>
        <a:buNone/>
        <a:defRPr sz="5300" kern="1200">
          <a:solidFill>
            <a:schemeClr val="tx1"/>
          </a:solidFill>
          <a:latin typeface="+mj-lt"/>
          <a:ea typeface="+mj-ea"/>
          <a:cs typeface="+mj-cs"/>
        </a:defRPr>
      </a:lvl1pPr>
    </p:titleStyle>
    <p:bodyStyle>
      <a:lvl1pPr marL="416864" indent="-416864" algn="l" defTabSz="1111636"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3204" indent="-347386" algn="l" defTabSz="1111636"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389545" indent="-277909" algn="l" defTabSz="1111636"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5363"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501181"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6999"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2817"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8635"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4453" indent="-277909" algn="l" defTabSz="111163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111636" rtl="0" eaLnBrk="1" latinLnBrk="0" hangingPunct="1">
        <a:defRPr sz="2200" kern="1200">
          <a:solidFill>
            <a:schemeClr val="tx1"/>
          </a:solidFill>
          <a:latin typeface="+mn-lt"/>
          <a:ea typeface="+mn-ea"/>
          <a:cs typeface="+mn-cs"/>
        </a:defRPr>
      </a:lvl1pPr>
      <a:lvl2pPr marL="555818" algn="l" defTabSz="1111636" rtl="0" eaLnBrk="1" latinLnBrk="0" hangingPunct="1">
        <a:defRPr sz="2200" kern="1200">
          <a:solidFill>
            <a:schemeClr val="tx1"/>
          </a:solidFill>
          <a:latin typeface="+mn-lt"/>
          <a:ea typeface="+mn-ea"/>
          <a:cs typeface="+mn-cs"/>
        </a:defRPr>
      </a:lvl2pPr>
      <a:lvl3pPr marL="1111636" algn="l" defTabSz="1111636" rtl="0" eaLnBrk="1" latinLnBrk="0" hangingPunct="1">
        <a:defRPr sz="2200" kern="1200">
          <a:solidFill>
            <a:schemeClr val="tx1"/>
          </a:solidFill>
          <a:latin typeface="+mn-lt"/>
          <a:ea typeface="+mn-ea"/>
          <a:cs typeface="+mn-cs"/>
        </a:defRPr>
      </a:lvl3pPr>
      <a:lvl4pPr marL="1667454" algn="l" defTabSz="1111636" rtl="0" eaLnBrk="1" latinLnBrk="0" hangingPunct="1">
        <a:defRPr sz="2200" kern="1200">
          <a:solidFill>
            <a:schemeClr val="tx1"/>
          </a:solidFill>
          <a:latin typeface="+mn-lt"/>
          <a:ea typeface="+mn-ea"/>
          <a:cs typeface="+mn-cs"/>
        </a:defRPr>
      </a:lvl4pPr>
      <a:lvl5pPr marL="2223272" algn="l" defTabSz="1111636" rtl="0" eaLnBrk="1" latinLnBrk="0" hangingPunct="1">
        <a:defRPr sz="2200" kern="1200">
          <a:solidFill>
            <a:schemeClr val="tx1"/>
          </a:solidFill>
          <a:latin typeface="+mn-lt"/>
          <a:ea typeface="+mn-ea"/>
          <a:cs typeface="+mn-cs"/>
        </a:defRPr>
      </a:lvl5pPr>
      <a:lvl6pPr marL="2779090" algn="l" defTabSz="1111636" rtl="0" eaLnBrk="1" latinLnBrk="0" hangingPunct="1">
        <a:defRPr sz="2200" kern="1200">
          <a:solidFill>
            <a:schemeClr val="tx1"/>
          </a:solidFill>
          <a:latin typeface="+mn-lt"/>
          <a:ea typeface="+mn-ea"/>
          <a:cs typeface="+mn-cs"/>
        </a:defRPr>
      </a:lvl6pPr>
      <a:lvl7pPr marL="3334908" algn="l" defTabSz="1111636" rtl="0" eaLnBrk="1" latinLnBrk="0" hangingPunct="1">
        <a:defRPr sz="2200" kern="1200">
          <a:solidFill>
            <a:schemeClr val="tx1"/>
          </a:solidFill>
          <a:latin typeface="+mn-lt"/>
          <a:ea typeface="+mn-ea"/>
          <a:cs typeface="+mn-cs"/>
        </a:defRPr>
      </a:lvl7pPr>
      <a:lvl8pPr marL="3890726" algn="l" defTabSz="1111636" rtl="0" eaLnBrk="1" latinLnBrk="0" hangingPunct="1">
        <a:defRPr sz="2200" kern="1200">
          <a:solidFill>
            <a:schemeClr val="tx1"/>
          </a:solidFill>
          <a:latin typeface="+mn-lt"/>
          <a:ea typeface="+mn-ea"/>
          <a:cs typeface="+mn-cs"/>
        </a:defRPr>
      </a:lvl8pPr>
      <a:lvl9pPr marL="4446544" algn="l" defTabSz="1111636"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0217888" y="574158"/>
            <a:ext cx="1637414" cy="563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7006856" y="2764465"/>
            <a:ext cx="191386" cy="138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31716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4"/>
            <a:ext cx="11171635" cy="1468094"/>
          </a:xfrm>
        </p:spPr>
        <p:txBody>
          <a:bodyPr/>
          <a:lstStyle/>
          <a:p>
            <a:pPr algn="ctr"/>
            <a:r>
              <a:rPr lang="en-GB" dirty="0" smtClean="0">
                <a:latin typeface="Candara" pitchFamily="34" charset="0"/>
              </a:rPr>
              <a:t>Proposition 1</a:t>
            </a:r>
            <a:br>
              <a:rPr lang="en-GB" dirty="0" smtClean="0">
                <a:latin typeface="Candara" pitchFamily="34" charset="0"/>
              </a:rPr>
            </a:br>
            <a:r>
              <a:rPr lang="en-GB" dirty="0" smtClean="0">
                <a:latin typeface="Candara" pitchFamily="34" charset="0"/>
              </a:rPr>
              <a:t>The world is information-rich</a:t>
            </a:r>
            <a:endParaRPr lang="en-GB" dirty="0">
              <a:latin typeface="Candara" pitchFamily="34"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34047"/>
          </a:xfrm>
        </p:spPr>
        <p:txBody>
          <a:bodyPr/>
          <a:lstStyle/>
          <a:p>
            <a:r>
              <a:rPr lang="en-GB" dirty="0" smtClean="0">
                <a:latin typeface="Segoe UI (Headings)"/>
              </a:rPr>
              <a:t>The Information Revolution</a:t>
            </a:r>
            <a:endParaRPr lang="en-GB" dirty="0">
              <a:latin typeface="Segoe UI (Headings)"/>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167" y="1594242"/>
            <a:ext cx="8431619" cy="396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218552348"/>
              </p:ext>
            </p:extLst>
          </p:nvPr>
        </p:nvGraphicFramePr>
        <p:xfrm>
          <a:off x="2386995" y="1355794"/>
          <a:ext cx="7293961" cy="32268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3"/>
            <a:ext cx="11171635" cy="1468094"/>
          </a:xfrm>
        </p:spPr>
        <p:txBody>
          <a:bodyPr/>
          <a:lstStyle/>
          <a:p>
            <a:pPr algn="ctr"/>
            <a:r>
              <a:rPr lang="en-GB" dirty="0" smtClean="0">
                <a:latin typeface="Candara" pitchFamily="34" charset="0"/>
              </a:rPr>
              <a:t>Proposition 2</a:t>
            </a:r>
            <a:br>
              <a:rPr lang="en-GB" dirty="0" smtClean="0">
                <a:latin typeface="Candara" pitchFamily="34" charset="0"/>
              </a:rPr>
            </a:br>
            <a:r>
              <a:rPr lang="en-GB" dirty="0" smtClean="0">
                <a:latin typeface="Candara" pitchFamily="34" charset="0"/>
              </a:rPr>
              <a:t>Our languages are information-sparse</a:t>
            </a:r>
            <a:endParaRPr lang="en-GB" dirty="0">
              <a:latin typeface="Candara" pitchFamily="34"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4"/>
            <a:ext cx="11171635" cy="2742289"/>
          </a:xfrm>
        </p:spPr>
        <p:txBody>
          <a:bodyPr/>
          <a:lstStyle/>
          <a:p>
            <a:pPr algn="ctr"/>
            <a:r>
              <a:rPr lang="en-GB" dirty="0" smtClean="0">
                <a:latin typeface="Candara" pitchFamily="34" charset="0"/>
              </a:rPr>
              <a:t>Proposition 3</a:t>
            </a:r>
            <a:br>
              <a:rPr lang="en-GB" dirty="0" smtClean="0">
                <a:latin typeface="Candara" pitchFamily="34" charset="0"/>
              </a:rPr>
            </a:br>
            <a:r>
              <a:rPr lang="en-GB" dirty="0" smtClean="0">
                <a:latin typeface="Candara" pitchFamily="34" charset="0"/>
              </a:rPr>
              <a:t>This is a big problem</a:t>
            </a:r>
            <a:br>
              <a:rPr lang="en-GB" dirty="0" smtClean="0">
                <a:latin typeface="Candara" pitchFamily="34" charset="0"/>
              </a:rPr>
            </a:br>
            <a:r>
              <a:rPr lang="en-GB" dirty="0">
                <a:latin typeface="Candara" pitchFamily="34" charset="0"/>
              </a:rPr>
              <a:t/>
            </a:r>
            <a:br>
              <a:rPr lang="en-GB" dirty="0">
                <a:latin typeface="Candara" pitchFamily="34" charset="0"/>
              </a:rPr>
            </a:br>
            <a:r>
              <a:rPr lang="en-GB" sz="3900" dirty="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109671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4"/>
            <a:ext cx="11171635" cy="2202141"/>
          </a:xfrm>
        </p:spPr>
        <p:txBody>
          <a:bodyPr/>
          <a:lstStyle/>
          <a:p>
            <a:pPr algn="ctr"/>
            <a:r>
              <a:rPr lang="en-GB" dirty="0" smtClean="0">
                <a:latin typeface="Candara" pitchFamily="34" charset="0"/>
              </a:rPr>
              <a:t>Proposition 4</a:t>
            </a:r>
            <a:br>
              <a:rPr lang="en-GB" dirty="0" smtClean="0">
                <a:latin typeface="Candara" pitchFamily="34" charset="0"/>
              </a:rPr>
            </a:br>
            <a:r>
              <a:rPr lang="en-GB" dirty="0" smtClean="0">
                <a:latin typeface="Candara" pitchFamily="34" charset="0"/>
              </a:rPr>
              <a:t>F# 3.0 starts to fix this</a:t>
            </a:r>
            <a:r>
              <a:rPr lang="en-GB" dirty="0">
                <a:latin typeface="Candara" pitchFamily="34" charset="0"/>
              </a:rPr>
              <a:t/>
            </a:r>
            <a:br>
              <a:rPr lang="en-GB"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317876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1584796"/>
            <a:ext cx="11171635" cy="4404283"/>
          </a:xfrm>
        </p:spPr>
        <p:txBody>
          <a:bodyPr/>
          <a:lstStyle/>
          <a:p>
            <a:pPr algn="ctr"/>
            <a:r>
              <a:rPr lang="en-GB" dirty="0" smtClean="0">
                <a:latin typeface="Candara" pitchFamily="34" charset="0"/>
              </a:rPr>
              <a:t>Today</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(1) Demonstrate F# 3.0</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(2) Themes in Information Rich Programming</a:t>
            </a:r>
            <a:endParaRPr lang="en-GB" dirty="0">
              <a:latin typeface="Candara" pitchFamily="34" charset="0"/>
            </a:endParaRPr>
          </a:p>
        </p:txBody>
      </p:sp>
    </p:spTree>
    <p:extLst>
      <p:ext uri="{BB962C8B-B14F-4D97-AF65-F5344CB8AC3E}">
        <p14:creationId xmlns:p14="http://schemas.microsoft.com/office/powerpoint/2010/main" val="34279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418938" y="943194"/>
          <a:ext cx="11349365" cy="5459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647448" y="1038466"/>
          <a:ext cx="10727308" cy="496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3541913" y="4039427"/>
            <a:ext cx="8429509" cy="2697573"/>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11164" tIns="55582" rIns="111164" bIns="55582" rtlCol="0" anchor="ctr">
            <a:spAutoFit/>
          </a:bodyPr>
          <a:lstStyle/>
          <a:p>
            <a:r>
              <a:rPr lang="en-US" sz="2400" b="1" dirty="0">
                <a:latin typeface="Candara" pitchFamily="34" charset="0"/>
              </a:rPr>
              <a:t>A major search is on!</a:t>
            </a:r>
          </a:p>
          <a:p>
            <a:endParaRPr lang="en-US" sz="2400" b="1" dirty="0">
              <a:latin typeface="Candara" pitchFamily="34" charset="0"/>
            </a:endParaRPr>
          </a:p>
          <a:p>
            <a:pPr marL="416864" indent="-416864">
              <a:buFont typeface="Arial" pitchFamily="34" charset="0"/>
              <a:buChar char="•"/>
            </a:pPr>
            <a:r>
              <a:rPr lang="en-US" sz="2400" b="1" dirty="0">
                <a:latin typeface="Candara" pitchFamily="34" charset="0"/>
              </a:rPr>
              <a:t>make statically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dynamic</a:t>
            </a:r>
          </a:p>
          <a:p>
            <a:pPr marL="416864" indent="-416864">
              <a:buFont typeface="Arial" pitchFamily="34" charset="0"/>
              <a:buChar char="•"/>
            </a:pPr>
            <a:endParaRPr lang="en-US" sz="2400" b="1" dirty="0">
              <a:latin typeface="Candara" pitchFamily="34" charset="0"/>
            </a:endParaRPr>
          </a:p>
          <a:p>
            <a:pPr marL="416864" indent="-416864">
              <a:buFont typeface="Arial" pitchFamily="34" charset="0"/>
              <a:buChar char="•"/>
            </a:pPr>
            <a:r>
              <a:rPr lang="en-US" sz="2400" b="1" dirty="0">
                <a:latin typeface="Candara" pitchFamily="34" charset="0"/>
              </a:rPr>
              <a:t>make dynamically typed </a:t>
            </a:r>
            <a:r>
              <a:rPr lang="en-US" sz="2400" b="1" dirty="0" err="1">
                <a:latin typeface="Candara" pitchFamily="34" charset="0"/>
              </a:rPr>
              <a:t>langs</a:t>
            </a:r>
            <a:r>
              <a:rPr lang="en-US" sz="2400" b="1" dirty="0">
                <a:latin typeface="Candara" pitchFamily="34" charset="0"/>
              </a:rPr>
              <a:t> </a:t>
            </a:r>
            <a:r>
              <a:rPr lang="en-US" sz="2400" b="1" dirty="0">
                <a:solidFill>
                  <a:srgbClr val="FFFF00"/>
                </a:solidFill>
                <a:latin typeface="Candara" pitchFamily="34" charset="0"/>
              </a:rPr>
              <a:t>more static</a:t>
            </a:r>
          </a:p>
          <a:p>
            <a:pPr marL="416864" indent="-416864">
              <a:buFont typeface="Arial" pitchFamily="34" charset="0"/>
              <a:buChar char="•"/>
            </a:pPr>
            <a:endParaRPr lang="en-US" sz="2400" b="1" dirty="0">
              <a:latin typeface="Candara" pitchFamily="34" charset="0"/>
            </a:endParaRPr>
          </a:p>
          <a:p>
            <a:pPr marL="416864" indent="-416864">
              <a:buFont typeface="Arial" pitchFamily="34" charset="0"/>
              <a:buChar char="•"/>
            </a:pPr>
            <a:r>
              <a:rPr lang="en-US" sz="2400" b="1" dirty="0">
                <a:solidFill>
                  <a:srgbClr val="FFFF00"/>
                </a:solidFill>
                <a:latin typeface="Candara" pitchFamily="34" charset="0"/>
              </a:rPr>
              <a:t>moderate static typing </a:t>
            </a:r>
            <a:r>
              <a:rPr lang="en-US" sz="2400" b="1" dirty="0">
                <a:latin typeface="Candara" pitchFamily="34" charset="0"/>
              </a:rPr>
              <a:t>in limited ways</a:t>
            </a:r>
            <a:endParaRPr lang="en-US" sz="2400" b="1" dirty="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7"/>
            <a:ext cx="11171635" cy="1869743"/>
          </a:xfrm>
        </p:spPr>
        <p:txBody>
          <a:bodyPr/>
          <a:lstStyle/>
          <a:p>
            <a:r>
              <a:rPr lang="en-GB" dirty="0" smtClean="0">
                <a:latin typeface="Candara" pitchFamily="34" charset="0"/>
              </a:rPr>
              <a:t>But first, F# 1.0/2.0…</a:t>
            </a:r>
            <a:br>
              <a:rPr lang="en-GB" dirty="0" smtClean="0">
                <a:latin typeface="Candara" pitchFamily="34" charset="0"/>
              </a:rPr>
            </a:br>
            <a:r>
              <a:rPr lang="en-GB" dirty="0">
                <a:latin typeface="Candara" pitchFamily="34" charset="0"/>
              </a:rPr>
              <a:t/>
            </a:r>
            <a:br>
              <a:rPr lang="en-GB" dirty="0">
                <a:latin typeface="Candara" pitchFamily="34" charset="0"/>
              </a:rPr>
            </a:br>
            <a:r>
              <a:rPr lang="en-GB" sz="2900" dirty="0">
                <a:latin typeface="Candara" pitchFamily="34" charset="0"/>
              </a:rPr>
              <a:t>(Visual Studio 2008 &amp; 2010)</a:t>
            </a: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519045" y="3105040"/>
            <a:ext cx="11147560" cy="2001011"/>
          </a:xfrm>
        </p:spPr>
        <p:txBody>
          <a:bodyPr anchor="ctr">
            <a:noAutofit/>
          </a:bodyPr>
          <a:lstStyle/>
          <a:p>
            <a:pPr lvl="0" algn="ctr">
              <a:lnSpc>
                <a:spcPct val="150000"/>
              </a:lnSpc>
              <a:buNone/>
              <a:defRPr/>
            </a:pPr>
            <a:r>
              <a:rPr lang="en-GB" sz="4400" dirty="0"/>
              <a:t>...a </a:t>
            </a:r>
            <a:r>
              <a:rPr lang="en-GB" sz="4400" b="1" dirty="0">
                <a:solidFill>
                  <a:srgbClr val="FFFF00"/>
                </a:solidFill>
              </a:rPr>
              <a:t>productive</a:t>
            </a:r>
            <a:r>
              <a:rPr lang="en-GB" sz="4400" dirty="0"/>
              <a:t>, </a:t>
            </a:r>
            <a:r>
              <a:rPr lang="en-GB" sz="4400" b="1" dirty="0">
                <a:solidFill>
                  <a:srgbClr val="FFFF00"/>
                </a:solidFill>
              </a:rPr>
              <a:t>supported</a:t>
            </a:r>
            <a:r>
              <a:rPr lang="en-GB" sz="4400" dirty="0"/>
              <a:t>, </a:t>
            </a:r>
            <a:r>
              <a:rPr lang="en-GB" sz="4400" b="1" dirty="0">
                <a:solidFill>
                  <a:srgbClr val="FFFF00"/>
                </a:solidFill>
              </a:rPr>
              <a:t>interoperable</a:t>
            </a:r>
            <a:r>
              <a:rPr lang="en-GB" sz="4400" dirty="0"/>
              <a:t>, </a:t>
            </a:r>
            <a:r>
              <a:rPr lang="en-GB" sz="4400" b="1" dirty="0">
                <a:solidFill>
                  <a:srgbClr val="FFFF00"/>
                </a:solidFill>
              </a:rPr>
              <a:t>functional language </a:t>
            </a:r>
            <a:r>
              <a:rPr lang="en-GB" sz="4400" dirty="0"/>
              <a:t>that allows you to write </a:t>
            </a:r>
            <a:r>
              <a:rPr lang="en-GB" sz="4400" b="1" dirty="0">
                <a:solidFill>
                  <a:srgbClr val="FFFF00"/>
                </a:solidFill>
              </a:rPr>
              <a:t>simple code</a:t>
            </a:r>
            <a:r>
              <a:rPr lang="en-GB" sz="4400" b="1" dirty="0"/>
              <a:t> </a:t>
            </a:r>
            <a:r>
              <a:rPr lang="en-GB" sz="4400" dirty="0"/>
              <a:t>to solve </a:t>
            </a:r>
            <a:r>
              <a:rPr lang="en-GB" sz="4400" b="1" dirty="0">
                <a:solidFill>
                  <a:srgbClr val="FFFF00"/>
                </a:solidFill>
              </a:rPr>
              <a:t>complex problems</a:t>
            </a:r>
            <a:r>
              <a:rPr lang="en-GB" sz="4400" dirty="0"/>
              <a:t>. </a:t>
            </a:r>
          </a:p>
          <a:p>
            <a:pPr algn="ctr">
              <a:lnSpc>
                <a:spcPct val="150000"/>
              </a:lnSpc>
              <a:buFontTx/>
              <a:buNone/>
              <a:defRPr/>
            </a:pPr>
            <a:endParaRPr lang="en-US" sz="4400" dirty="0"/>
          </a:p>
        </p:txBody>
      </p:sp>
      <p:sp>
        <p:nvSpPr>
          <p:cNvPr id="5" name="Text Placeholder 2"/>
          <p:cNvSpPr txBox="1">
            <a:spLocks/>
          </p:cNvSpPr>
          <p:nvPr/>
        </p:nvSpPr>
        <p:spPr>
          <a:xfrm>
            <a:off x="843371" y="1503908"/>
            <a:ext cx="10727308" cy="1428413"/>
          </a:xfrm>
          <a:prstGeom prst="rect">
            <a:avLst/>
          </a:prstGeom>
        </p:spPr>
        <p:txBody>
          <a:bodyPr vert="horz" wrap="square" lIns="0" tIns="0" rIns="0" bIns="0" rtlCol="0" anchor="ctr">
            <a:normAutofit/>
          </a:bodyPr>
          <a:lstStyle/>
          <a:p>
            <a:pPr marL="559678" indent="-559678" algn="ctr">
              <a:lnSpc>
                <a:spcPct val="90000"/>
              </a:lnSpc>
              <a:spcBef>
                <a:spcPct val="20000"/>
              </a:spcBef>
              <a:defRPr/>
            </a:pPr>
            <a:endParaRPr lang="en-GB" sz="39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911071" y="4605445"/>
            <a:ext cx="10416051" cy="1753006"/>
          </a:xfrm>
        </p:spPr>
        <p:txBody>
          <a:bodyPr/>
          <a:lstStyle/>
          <a:p>
            <a:r>
              <a:rPr lang="fr-FR" dirty="0" smtClean="0">
                <a:solidFill>
                  <a:srgbClr val="1F8BF0"/>
                </a:solidFill>
              </a:rPr>
              <a:t>16 July, 2012</a:t>
            </a:r>
          </a:p>
          <a:p>
            <a:r>
              <a:rPr lang="fr-FR" b="0" dirty="0" smtClean="0">
                <a:solidFill>
                  <a:srgbClr val="1F8BF0"/>
                </a:solidFill>
              </a:rPr>
              <a:t>Don Syme</a:t>
            </a:r>
          </a:p>
          <a:p>
            <a:r>
              <a:rPr lang="fr-FR" dirty="0" smtClean="0">
                <a:solidFill>
                  <a:srgbClr val="1F8BF0"/>
                </a:solidFill>
              </a:rPr>
              <a:t>Principal </a:t>
            </a:r>
            <a:r>
              <a:rPr lang="fr-FR" dirty="0" err="1" smtClean="0">
                <a:solidFill>
                  <a:srgbClr val="1F8BF0"/>
                </a:solidFill>
              </a:rPr>
              <a:t>Researcher</a:t>
            </a:r>
            <a:r>
              <a:rPr lang="fr-FR" dirty="0" smtClean="0">
                <a:solidFill>
                  <a:srgbClr val="1F8BF0"/>
                </a:solidFill>
              </a:rPr>
              <a:t>, </a:t>
            </a:r>
            <a:r>
              <a:rPr lang="fr-FR" b="0" dirty="0" smtClean="0">
                <a:solidFill>
                  <a:srgbClr val="1F8BF0"/>
                </a:solidFill>
              </a:rPr>
              <a:t>Microsoft Research</a:t>
            </a:r>
            <a:endParaRPr lang="fr-FR" b="0" dirty="0">
              <a:solidFill>
                <a:srgbClr val="1F8BF0"/>
              </a:solidFill>
            </a:endParaRPr>
          </a:p>
        </p:txBody>
      </p:sp>
      <p:sp>
        <p:nvSpPr>
          <p:cNvPr id="4" name="Title 3"/>
          <p:cNvSpPr>
            <a:spLocks noGrp="1"/>
          </p:cNvSpPr>
          <p:nvPr>
            <p:ph type="ctrTitle"/>
          </p:nvPr>
        </p:nvSpPr>
        <p:spPr>
          <a:xfrm>
            <a:off x="923763" y="871576"/>
            <a:ext cx="10359152" cy="1470365"/>
          </a:xfrm>
        </p:spPr>
        <p:txBody>
          <a:bodyPr/>
          <a:lstStyle/>
          <a:p>
            <a:r>
              <a:rPr lang="en-GB" sz="5300" b="0" dirty="0" smtClean="0">
                <a:sym typeface="Wingdings" pitchFamily="2" charset="2"/>
              </a:rPr>
              <a:t>Reconsidering </a:t>
            </a:r>
            <a:r>
              <a:rPr lang="en-GB" sz="5300" b="0" dirty="0">
                <a:sym typeface="Wingdings" pitchFamily="2" charset="2"/>
              </a:rPr>
              <a:t>Strongly Typed Programming for the Information-Rich World</a:t>
            </a:r>
            <a:r>
              <a:rPr lang="en-GB" sz="5300" b="0" dirty="0">
                <a:latin typeface="Candara" pitchFamily="34" charset="0"/>
                <a:sym typeface="Wingdings" pitchFamily="2" charset="2"/>
              </a:rPr>
              <a:t/>
            </a:r>
            <a:br>
              <a:rPr lang="en-GB" sz="5300" b="0" dirty="0">
                <a:latin typeface="Candara" pitchFamily="34" charset="0"/>
                <a:sym typeface="Wingdings" pitchFamily="2" charset="2"/>
              </a:rPr>
            </a:br>
            <a:endParaRPr lang="fr-FR" sz="2400" b="0" dirty="0">
              <a:latin typeface="Candara" pitchFamily="34" charset="0"/>
            </a:endParaRPr>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223151" y="1156146"/>
            <a:ext cx="4829476" cy="5436679"/>
          </a:xfrm>
          <a:prstGeom prst="rect">
            <a:avLst/>
          </a:prstGeom>
          <a:solidFill>
            <a:schemeClr val="tx1"/>
          </a:solidFill>
        </p:spPr>
        <p:txBody>
          <a:bodyPr>
            <a:noAutofit/>
          </a:bodyPr>
          <a:lstStyle/>
          <a:p>
            <a:pPr>
              <a:buNone/>
            </a:pPr>
            <a:r>
              <a:rPr lang="en-US" sz="1700" b="1" dirty="0">
                <a:solidFill>
                  <a:schemeClr val="tx2">
                    <a:lumMod val="75000"/>
                  </a:schemeClr>
                </a:solidFill>
                <a:latin typeface="Consolas" pitchFamily="49" charset="0"/>
              </a:rPr>
              <a:t>let swap (x, y) = (y, x)</a:t>
            </a: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r>
              <a:rPr lang="en-US" sz="1700" b="1" dirty="0">
                <a:solidFill>
                  <a:schemeClr val="tx2">
                    <a:lumMod val="75000"/>
                  </a:schemeClr>
                </a:solidFill>
                <a:latin typeface="Consolas" pitchFamily="49" charset="0"/>
              </a:rPr>
              <a:t>let rotations (x, y, z) = </a:t>
            </a:r>
          </a:p>
          <a:p>
            <a:pPr>
              <a:buNone/>
            </a:pPr>
            <a:r>
              <a:rPr lang="en-US" sz="1700" b="1" dirty="0">
                <a:solidFill>
                  <a:schemeClr val="tx2">
                    <a:lumMod val="75000"/>
                  </a:schemeClr>
                </a:solidFill>
                <a:latin typeface="Consolas" pitchFamily="49" charset="0"/>
              </a:rPr>
              <a:t>    [ (x, y, z);</a:t>
            </a:r>
          </a:p>
          <a:p>
            <a:pPr>
              <a:buNone/>
            </a:pPr>
            <a:r>
              <a:rPr lang="en-US" sz="1700" b="1" dirty="0">
                <a:solidFill>
                  <a:schemeClr val="tx2">
                    <a:lumMod val="75000"/>
                  </a:schemeClr>
                </a:solidFill>
                <a:latin typeface="Consolas" pitchFamily="49" charset="0"/>
              </a:rPr>
              <a:t>      (z, x, y);</a:t>
            </a:r>
          </a:p>
          <a:p>
            <a:pPr>
              <a:buNone/>
            </a:pPr>
            <a:r>
              <a:rPr lang="en-US" sz="1700" b="1" dirty="0">
                <a:solidFill>
                  <a:schemeClr val="tx2">
                    <a:lumMod val="75000"/>
                  </a:schemeClr>
                </a:solidFill>
                <a:latin typeface="Consolas" pitchFamily="49" charset="0"/>
              </a:rPr>
              <a:t>      (y, z, x) ]</a:t>
            </a: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endParaRPr lang="en-US" sz="1700" b="1" dirty="0">
              <a:solidFill>
                <a:schemeClr val="tx2">
                  <a:lumMod val="75000"/>
                </a:schemeClr>
              </a:solidFill>
              <a:latin typeface="Consolas" pitchFamily="49" charset="0"/>
            </a:endParaRPr>
          </a:p>
          <a:p>
            <a:pPr>
              <a:buNone/>
            </a:pPr>
            <a:r>
              <a:rPr lang="en-US" sz="1700" b="1" dirty="0">
                <a:solidFill>
                  <a:schemeClr val="tx2">
                    <a:lumMod val="75000"/>
                  </a:schemeClr>
                </a:solidFill>
                <a:latin typeface="Consolas" pitchFamily="49" charset="0"/>
              </a:rPr>
              <a:t>let reduce f (x, y, z) = </a:t>
            </a:r>
          </a:p>
          <a:p>
            <a:pPr>
              <a:buNone/>
            </a:pPr>
            <a:r>
              <a:rPr lang="en-US" sz="1700" b="1" dirty="0">
                <a:solidFill>
                  <a:schemeClr val="tx2">
                    <a:lumMod val="75000"/>
                  </a:schemeClr>
                </a:solidFill>
                <a:latin typeface="Consolas" pitchFamily="49" charset="0"/>
              </a:rPr>
              <a:t>    f x + f y + f z</a:t>
            </a:r>
          </a:p>
          <a:p>
            <a:pPr>
              <a:buNone/>
            </a:pPr>
            <a:endParaRPr lang="en-US" sz="1700" dirty="0">
              <a:solidFill>
                <a:schemeClr val="tx2">
                  <a:lumMod val="75000"/>
                </a:schemeClr>
              </a:solidFill>
              <a:latin typeface="Consolas" pitchFamily="49" charset="0"/>
            </a:endParaRPr>
          </a:p>
        </p:txBody>
      </p:sp>
      <p:sp>
        <p:nvSpPr>
          <p:cNvPr id="6" name="Text Placeholder 5"/>
          <p:cNvSpPr>
            <a:spLocks noGrp="1"/>
          </p:cNvSpPr>
          <p:nvPr>
            <p:ph type="body" sz="quarter" idx="4294967295"/>
          </p:nvPr>
        </p:nvSpPr>
        <p:spPr>
          <a:xfrm>
            <a:off x="6800312" y="357271"/>
            <a:ext cx="5386928" cy="54014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5205664" y="1153554"/>
            <a:ext cx="8240600" cy="5432923"/>
          </a:xfrm>
          <a:prstGeom prst="rect">
            <a:avLst/>
          </a:prstGeom>
          <a:solidFill>
            <a:schemeClr val="tx1"/>
          </a:solidFill>
        </p:spPr>
        <p:txBody>
          <a:bodyPr>
            <a:noAutofit/>
          </a:bodyPr>
          <a:lstStyle/>
          <a:p>
            <a:pPr>
              <a:buNone/>
            </a:pPr>
            <a:r>
              <a:rPr lang="en-GB" sz="1700" b="1" dirty="0" err="1">
                <a:solidFill>
                  <a:schemeClr val="accent3">
                    <a:lumMod val="75000"/>
                  </a:schemeClr>
                </a:solidFill>
                <a:latin typeface="Consolas" pitchFamily="49" charset="0"/>
              </a:rPr>
              <a:t>Tuple</a:t>
            </a:r>
            <a:r>
              <a:rPr lang="en-GB" sz="1700" b="1" dirty="0">
                <a:solidFill>
                  <a:schemeClr val="accent3">
                    <a:lumMod val="75000"/>
                  </a:schemeClr>
                </a:solidFill>
                <a:latin typeface="Consolas" pitchFamily="49" charset="0"/>
              </a:rPr>
              <a:t>&lt;U,T&gt; Swap&lt;T,U&gt;(</a:t>
            </a:r>
            <a:r>
              <a:rPr lang="en-GB" sz="1700" b="1" dirty="0" err="1">
                <a:solidFill>
                  <a:schemeClr val="accent3">
                    <a:lumMod val="75000"/>
                  </a:schemeClr>
                </a:solidFill>
                <a:latin typeface="Consolas" pitchFamily="49" charset="0"/>
              </a:rPr>
              <a:t>Tuple</a:t>
            </a:r>
            <a:r>
              <a:rPr lang="en-GB" sz="1700" b="1" dirty="0">
                <a:solidFill>
                  <a:schemeClr val="accent3">
                    <a:lumMod val="75000"/>
                  </a:schemeClr>
                </a:solidFill>
                <a:latin typeface="Consolas" pitchFamily="49" charset="0"/>
              </a:rPr>
              <a:t>&lt;T,U&gt; t)</a:t>
            </a:r>
          </a:p>
          <a:p>
            <a:pPr>
              <a:buNone/>
            </a:pPr>
            <a:r>
              <a:rPr lang="en-GB" sz="1700" b="1" dirty="0">
                <a:solidFill>
                  <a:schemeClr val="accent3">
                    <a:lumMod val="75000"/>
                  </a:schemeClr>
                </a:solidFill>
                <a:latin typeface="Consolas" pitchFamily="49" charset="0"/>
              </a:rPr>
              <a:t>{</a:t>
            </a:r>
          </a:p>
          <a:p>
            <a:pPr>
              <a:buNone/>
            </a:pPr>
            <a:r>
              <a:rPr lang="en-GB" sz="1700" b="1" dirty="0">
                <a:solidFill>
                  <a:schemeClr val="accent3">
                    <a:lumMod val="75000"/>
                  </a:schemeClr>
                </a:solidFill>
                <a:latin typeface="Consolas" pitchFamily="49" charset="0"/>
              </a:rPr>
              <a:t>    return new </a:t>
            </a:r>
            <a:r>
              <a:rPr lang="en-GB" sz="1700" b="1" dirty="0" err="1">
                <a:solidFill>
                  <a:schemeClr val="accent3">
                    <a:lumMod val="75000"/>
                  </a:schemeClr>
                </a:solidFill>
                <a:latin typeface="Consolas" pitchFamily="49" charset="0"/>
              </a:rPr>
              <a:t>Tuple</a:t>
            </a:r>
            <a:r>
              <a:rPr lang="en-GB" sz="1700" b="1" dirty="0">
                <a:solidFill>
                  <a:schemeClr val="accent3">
                    <a:lumMod val="75000"/>
                  </a:schemeClr>
                </a:solidFill>
                <a:latin typeface="Consolas" pitchFamily="49" charset="0"/>
              </a:rPr>
              <a:t>&lt;U,T&gt;(t.Item2, t.Item1)</a:t>
            </a:r>
          </a:p>
          <a:p>
            <a:pPr>
              <a:buNone/>
            </a:pPr>
            <a:r>
              <a:rPr lang="en-GB" sz="1700" b="1" dirty="0">
                <a:solidFill>
                  <a:schemeClr val="accent3">
                    <a:lumMod val="75000"/>
                  </a:schemeClr>
                </a:solidFill>
                <a:latin typeface="Consolas" pitchFamily="49" charset="0"/>
              </a:rPr>
              <a:t>}</a:t>
            </a:r>
          </a:p>
          <a:p>
            <a:pPr>
              <a:buNone/>
            </a:pPr>
            <a:endParaRPr lang="en-GB" sz="1700" b="1" dirty="0">
              <a:solidFill>
                <a:schemeClr val="accent3">
                  <a:lumMod val="75000"/>
                </a:schemeClr>
              </a:solidFill>
              <a:latin typeface="Consolas" pitchFamily="49" charset="0"/>
            </a:endParaRPr>
          </a:p>
          <a:p>
            <a:pPr>
              <a:buNone/>
            </a:pPr>
            <a:r>
              <a:rPr lang="en-GB" sz="1700" b="1" dirty="0" err="1">
                <a:solidFill>
                  <a:schemeClr val="accent3">
                    <a:lumMod val="75000"/>
                  </a:schemeClr>
                </a:solidFill>
                <a:latin typeface="Consolas" pitchFamily="49" charset="0"/>
              </a:rPr>
              <a:t>ReadOnlyCollection</a:t>
            </a:r>
            <a:r>
              <a:rPr lang="en-GB" sz="1700" b="1" dirty="0">
                <a:solidFill>
                  <a:schemeClr val="accent3">
                    <a:lumMod val="75000"/>
                  </a:schemeClr>
                </a:solidFill>
                <a:latin typeface="Consolas" pitchFamily="49" charset="0"/>
              </a:rPr>
              <a:t>&lt;</a:t>
            </a:r>
            <a:r>
              <a:rPr lang="en-GB" sz="1700" b="1" dirty="0" err="1">
                <a:solidFill>
                  <a:schemeClr val="accent3">
                    <a:lumMod val="75000"/>
                  </a:schemeClr>
                </a:solidFill>
                <a:latin typeface="Consolas" pitchFamily="49" charset="0"/>
              </a:rPr>
              <a:t>Tuple</a:t>
            </a:r>
            <a:r>
              <a:rPr lang="en-GB" sz="1700" b="1" dirty="0">
                <a:solidFill>
                  <a:schemeClr val="accent3">
                    <a:lumMod val="75000"/>
                  </a:schemeClr>
                </a:solidFill>
                <a:latin typeface="Consolas" pitchFamily="49" charset="0"/>
              </a:rPr>
              <a:t>&lt;T,T,T&gt;&gt; Rotations&lt;T&gt;(</a:t>
            </a:r>
            <a:r>
              <a:rPr lang="en-GB" sz="1700" b="1" dirty="0" err="1">
                <a:solidFill>
                  <a:schemeClr val="accent3">
                    <a:lumMod val="75000"/>
                  </a:schemeClr>
                </a:solidFill>
                <a:latin typeface="Consolas" pitchFamily="49" charset="0"/>
              </a:rPr>
              <a:t>Tuple</a:t>
            </a:r>
            <a:r>
              <a:rPr lang="en-GB" sz="1700" b="1" dirty="0">
                <a:solidFill>
                  <a:schemeClr val="accent3">
                    <a:lumMod val="75000"/>
                  </a:schemeClr>
                </a:solidFill>
                <a:latin typeface="Consolas" pitchFamily="49" charset="0"/>
              </a:rPr>
              <a:t>&lt;T,T,T&gt; t) </a:t>
            </a:r>
          </a:p>
          <a:p>
            <a:pPr>
              <a:buNone/>
            </a:pPr>
            <a:r>
              <a:rPr lang="en-GB" sz="1700" b="1" dirty="0">
                <a:solidFill>
                  <a:schemeClr val="accent3">
                    <a:lumMod val="75000"/>
                  </a:schemeClr>
                </a:solidFill>
                <a:latin typeface="Consolas" pitchFamily="49" charset="0"/>
              </a:rPr>
              <a:t>{ </a:t>
            </a:r>
          </a:p>
          <a:p>
            <a:pPr>
              <a:buNone/>
            </a:pPr>
            <a:r>
              <a:rPr lang="en-GB" sz="1700" b="1" dirty="0">
                <a:solidFill>
                  <a:schemeClr val="accent3">
                    <a:lumMod val="75000"/>
                  </a:schemeClr>
                </a:solidFill>
                <a:latin typeface="Consolas" pitchFamily="49" charset="0"/>
              </a:rPr>
              <a:t>  new </a:t>
            </a:r>
            <a:r>
              <a:rPr lang="en-GB" sz="1700" b="1" dirty="0" err="1">
                <a:solidFill>
                  <a:schemeClr val="accent3">
                    <a:lumMod val="75000"/>
                  </a:schemeClr>
                </a:solidFill>
                <a:latin typeface="Consolas" pitchFamily="49" charset="0"/>
              </a:rPr>
              <a:t>ReadOnlyCollection</a:t>
            </a:r>
            <a:r>
              <a:rPr lang="en-GB" sz="1700" b="1" dirty="0">
                <a:solidFill>
                  <a:schemeClr val="accent3">
                    <a:lumMod val="75000"/>
                  </a:schemeClr>
                </a:solidFill>
                <a:latin typeface="Consolas" pitchFamily="49" charset="0"/>
              </a:rPr>
              <a:t>&lt;</a:t>
            </a:r>
            <a:r>
              <a:rPr lang="en-GB" sz="1700" b="1" dirty="0" err="1">
                <a:solidFill>
                  <a:schemeClr val="accent3">
                    <a:lumMod val="75000"/>
                  </a:schemeClr>
                </a:solidFill>
                <a:latin typeface="Consolas" pitchFamily="49" charset="0"/>
              </a:rPr>
              <a:t>int</a:t>
            </a:r>
            <a:r>
              <a:rPr lang="en-GB" sz="1700" b="1" dirty="0">
                <a:solidFill>
                  <a:schemeClr val="accent3">
                    <a:lumMod val="75000"/>
                  </a:schemeClr>
                </a:solidFill>
                <a:latin typeface="Consolas" pitchFamily="49" charset="0"/>
              </a:rPr>
              <a:t>&gt;</a:t>
            </a:r>
          </a:p>
          <a:p>
            <a:pPr>
              <a:buNone/>
            </a:pPr>
            <a:r>
              <a:rPr lang="en-GB" sz="1700" b="1" dirty="0">
                <a:solidFill>
                  <a:schemeClr val="accent3">
                    <a:lumMod val="75000"/>
                  </a:schemeClr>
                </a:solidFill>
                <a:latin typeface="Consolas" pitchFamily="49" charset="0"/>
              </a:rPr>
              <a:t>   (new Tuple&lt;T,T,T&gt;[]</a:t>
            </a:r>
          </a:p>
          <a:p>
            <a:pPr>
              <a:buNone/>
            </a:pPr>
            <a:r>
              <a:rPr lang="en-GB" sz="1700" b="1" dirty="0">
                <a:solidFill>
                  <a:schemeClr val="accent3">
                    <a:lumMod val="75000"/>
                  </a:schemeClr>
                </a:solidFill>
                <a:latin typeface="Consolas" pitchFamily="49" charset="0"/>
              </a:rPr>
              <a:t>    {new Tuple&lt;T,T,T&gt;(t.Item1,t.Item2,t.Item3);     </a:t>
            </a:r>
          </a:p>
          <a:p>
            <a:pPr>
              <a:buNone/>
            </a:pPr>
            <a:r>
              <a:rPr lang="en-GB" sz="1700" b="1" dirty="0">
                <a:solidFill>
                  <a:schemeClr val="accent3">
                    <a:lumMod val="75000"/>
                  </a:schemeClr>
                </a:solidFill>
                <a:latin typeface="Consolas" pitchFamily="49" charset="0"/>
              </a:rPr>
              <a:t>     new Tuple&lt;T,T,T&gt;(t.Item3,t.Item1,t.Item2); </a:t>
            </a:r>
          </a:p>
          <a:p>
            <a:pPr>
              <a:buNone/>
            </a:pPr>
            <a:r>
              <a:rPr lang="en-GB" sz="1700" b="1" dirty="0">
                <a:solidFill>
                  <a:schemeClr val="accent3">
                    <a:lumMod val="75000"/>
                  </a:schemeClr>
                </a:solidFill>
                <a:latin typeface="Consolas" pitchFamily="49" charset="0"/>
              </a:rPr>
              <a:t>     new Tuple&lt;T,T,T&gt;(t.Item2,t.Item3,t.Item1); });</a:t>
            </a:r>
          </a:p>
          <a:p>
            <a:pPr>
              <a:buNone/>
            </a:pPr>
            <a:r>
              <a:rPr lang="en-GB" sz="1700" b="1" dirty="0">
                <a:solidFill>
                  <a:schemeClr val="accent3">
                    <a:lumMod val="75000"/>
                  </a:schemeClr>
                </a:solidFill>
                <a:latin typeface="Consolas" pitchFamily="49" charset="0"/>
              </a:rPr>
              <a:t>}</a:t>
            </a:r>
          </a:p>
          <a:p>
            <a:pPr>
              <a:buNone/>
            </a:pPr>
            <a:endParaRPr lang="en-GB" sz="1700" b="1" dirty="0">
              <a:solidFill>
                <a:schemeClr val="accent3">
                  <a:lumMod val="75000"/>
                </a:schemeClr>
              </a:solidFill>
              <a:latin typeface="Consolas" pitchFamily="49" charset="0"/>
            </a:endParaRPr>
          </a:p>
          <a:p>
            <a:pPr>
              <a:buNone/>
            </a:pPr>
            <a:r>
              <a:rPr lang="en-GB" sz="1700" b="1" dirty="0" err="1">
                <a:solidFill>
                  <a:schemeClr val="accent3">
                    <a:lumMod val="75000"/>
                  </a:schemeClr>
                </a:solidFill>
                <a:latin typeface="Consolas" pitchFamily="49" charset="0"/>
              </a:rPr>
              <a:t>int</a:t>
            </a:r>
            <a:r>
              <a:rPr lang="en-GB" sz="1700" b="1" dirty="0">
                <a:solidFill>
                  <a:schemeClr val="accent3">
                    <a:lumMod val="75000"/>
                  </a:schemeClr>
                </a:solidFill>
                <a:latin typeface="Consolas" pitchFamily="49" charset="0"/>
              </a:rPr>
              <a:t> Reduce&lt;T&gt;(</a:t>
            </a:r>
            <a:r>
              <a:rPr lang="en-GB" sz="1700" b="1" dirty="0" err="1">
                <a:solidFill>
                  <a:schemeClr val="accent3">
                    <a:lumMod val="75000"/>
                  </a:schemeClr>
                </a:solidFill>
                <a:latin typeface="Consolas" pitchFamily="49" charset="0"/>
              </a:rPr>
              <a:t>Func</a:t>
            </a:r>
            <a:r>
              <a:rPr lang="en-GB" sz="1700" b="1" dirty="0">
                <a:solidFill>
                  <a:schemeClr val="accent3">
                    <a:lumMod val="75000"/>
                  </a:schemeClr>
                </a:solidFill>
                <a:latin typeface="Consolas" pitchFamily="49" charset="0"/>
              </a:rPr>
              <a:t>&lt;</a:t>
            </a:r>
            <a:r>
              <a:rPr lang="en-GB" sz="1700" b="1" dirty="0" err="1">
                <a:solidFill>
                  <a:schemeClr val="accent3">
                    <a:lumMod val="75000"/>
                  </a:schemeClr>
                </a:solidFill>
                <a:latin typeface="Consolas" pitchFamily="49" charset="0"/>
              </a:rPr>
              <a:t>T,int</a:t>
            </a:r>
            <a:r>
              <a:rPr lang="en-GB" sz="1700" b="1" dirty="0">
                <a:solidFill>
                  <a:schemeClr val="accent3">
                    <a:lumMod val="75000"/>
                  </a:schemeClr>
                </a:solidFill>
                <a:latin typeface="Consolas" pitchFamily="49" charset="0"/>
              </a:rPr>
              <a:t>&gt; </a:t>
            </a:r>
            <a:r>
              <a:rPr lang="en-GB" sz="1700" b="1" dirty="0" err="1">
                <a:solidFill>
                  <a:schemeClr val="accent3">
                    <a:lumMod val="75000"/>
                  </a:schemeClr>
                </a:solidFill>
                <a:latin typeface="Consolas" pitchFamily="49" charset="0"/>
              </a:rPr>
              <a:t>f,Tuple</a:t>
            </a:r>
            <a:r>
              <a:rPr lang="en-GB" sz="1700" b="1" dirty="0">
                <a:solidFill>
                  <a:schemeClr val="accent3">
                    <a:lumMod val="75000"/>
                  </a:schemeClr>
                </a:solidFill>
                <a:latin typeface="Consolas" pitchFamily="49" charset="0"/>
              </a:rPr>
              <a:t>&lt;T,T,T&gt; t) </a:t>
            </a:r>
          </a:p>
          <a:p>
            <a:pPr>
              <a:buNone/>
            </a:pPr>
            <a:r>
              <a:rPr lang="en-GB" sz="1700" b="1" dirty="0">
                <a:solidFill>
                  <a:schemeClr val="accent3">
                    <a:lumMod val="75000"/>
                  </a:schemeClr>
                </a:solidFill>
                <a:latin typeface="Consolas" pitchFamily="49" charset="0"/>
              </a:rPr>
              <a:t>{ </a:t>
            </a:r>
          </a:p>
          <a:p>
            <a:pPr>
              <a:buNone/>
            </a:pPr>
            <a:r>
              <a:rPr lang="en-GB" sz="1700" b="1" dirty="0">
                <a:solidFill>
                  <a:schemeClr val="accent3">
                    <a:lumMod val="75000"/>
                  </a:schemeClr>
                </a:solidFill>
                <a:latin typeface="Consolas" pitchFamily="49" charset="0"/>
              </a:rPr>
              <a:t>    return f(t.Item1)+f(t.Item2)+f(t.Item3); </a:t>
            </a:r>
          </a:p>
          <a:p>
            <a:pPr>
              <a:buNone/>
            </a:pPr>
            <a:r>
              <a:rPr lang="en-GB" sz="1700" b="1" dirty="0">
                <a:solidFill>
                  <a:schemeClr val="accent3">
                    <a:lumMod val="75000"/>
                  </a:schemeClr>
                </a:solidFill>
                <a:latin typeface="Consolas" pitchFamily="49" charset="0"/>
              </a:rPr>
              <a:t>}</a:t>
            </a:r>
          </a:p>
          <a:p>
            <a:pPr>
              <a:buNone/>
            </a:pPr>
            <a:endParaRPr lang="en-GB" sz="1700" b="1" dirty="0">
              <a:solidFill>
                <a:schemeClr val="accent3">
                  <a:lumMod val="75000"/>
                </a:schemeClr>
              </a:solidFill>
              <a:latin typeface="Consolas" pitchFamily="49" charset="0"/>
            </a:endParaRPr>
          </a:p>
          <a:p>
            <a:pPr>
              <a:buNone/>
            </a:pPr>
            <a:endParaRPr lang="en-GB" sz="1700" b="1" dirty="0">
              <a:solidFill>
                <a:schemeClr val="accent3">
                  <a:lumMod val="75000"/>
                </a:schemeClr>
              </a:solidFill>
              <a:latin typeface="Consolas" pitchFamily="49" charset="0"/>
            </a:endParaRPr>
          </a:p>
        </p:txBody>
      </p:sp>
      <p:sp>
        <p:nvSpPr>
          <p:cNvPr id="9" name="Text Placeholder 5"/>
          <p:cNvSpPr txBox="1">
            <a:spLocks/>
          </p:cNvSpPr>
          <p:nvPr/>
        </p:nvSpPr>
        <p:spPr>
          <a:xfrm>
            <a:off x="-494203" y="350955"/>
            <a:ext cx="5386928" cy="639910"/>
          </a:xfrm>
          <a:prstGeom prst="rect">
            <a:avLst/>
          </a:prstGeom>
        </p:spPr>
        <p:txBody>
          <a:bodyPr vert="horz" wrap="square" lIns="0" tIns="0" rIns="0" bIns="0" rtlCol="0">
            <a:noAutofit/>
          </a:bodyPr>
          <a:lstStyle/>
          <a:p>
            <a:pPr marL="482481" indent="-482481" algn="ctr">
              <a:lnSpc>
                <a:spcPct val="90000"/>
              </a:lnSpc>
              <a:spcBef>
                <a:spcPct val="20000"/>
              </a:spcBef>
              <a:defRPr/>
            </a:pPr>
            <a:r>
              <a:rPr lang="en-GB" sz="3900" dirty="0">
                <a:solidFill>
                  <a:schemeClr val="bg2">
                    <a:lumMod val="20000"/>
                    <a:lumOff val="80000"/>
                  </a:schemeClr>
                </a:solidFill>
              </a:rPr>
              <a:t>F#</a:t>
            </a:r>
          </a:p>
        </p:txBody>
      </p:sp>
    </p:spTree>
    <p:extLst>
      <p:ext uri="{BB962C8B-B14F-4D97-AF65-F5344CB8AC3E}">
        <p14:creationId xmlns:p14="http://schemas.microsoft.com/office/powerpoint/2010/main" val="3414431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480960" y="1429081"/>
            <a:ext cx="11147562" cy="5598456"/>
          </a:xfrm>
        </p:spPr>
        <p:txBody>
          <a:bodyPr/>
          <a:lstStyle/>
          <a:p>
            <a:pPr marL="216151" indent="-216151">
              <a:buNone/>
            </a:pPr>
            <a:r>
              <a:rPr lang="en-GB" sz="3400" dirty="0"/>
              <a:t>I have written </a:t>
            </a:r>
            <a:r>
              <a:rPr lang="en-GB" sz="3400" b="1" dirty="0">
                <a:solidFill>
                  <a:srgbClr val="FFFF00"/>
                </a:solidFill>
              </a:rPr>
              <a:t>an application to balance the national power generation schedule</a:t>
            </a:r>
            <a:r>
              <a:rPr lang="en-GB" sz="3400" b="1" dirty="0">
                <a:solidFill>
                  <a:schemeClr val="bg2">
                    <a:lumMod val="50000"/>
                  </a:schemeClr>
                </a:solidFill>
              </a:rPr>
              <a:t> </a:t>
            </a:r>
            <a:r>
              <a:rPr lang="en-GB" sz="3400" dirty="0"/>
              <a:t>for a portfolio of power stations to a trading position for an energy company. ...</a:t>
            </a:r>
            <a:r>
              <a:rPr lang="en-GB" sz="3400" b="1" dirty="0">
                <a:solidFill>
                  <a:srgbClr val="FFFF00"/>
                </a:solidFill>
              </a:rPr>
              <a:t>the calculation engine was written in F#</a:t>
            </a:r>
            <a:r>
              <a:rPr lang="en-GB" sz="3400" dirty="0"/>
              <a:t>. </a:t>
            </a:r>
          </a:p>
          <a:p>
            <a:pPr marL="216151" indent="-216151">
              <a:buNone/>
            </a:pPr>
            <a:endParaRPr lang="en-GB" sz="3400" dirty="0"/>
          </a:p>
          <a:p>
            <a:pPr marL="216151" indent="-216151">
              <a:buNone/>
            </a:pPr>
            <a:r>
              <a:rPr lang="en-GB" sz="3400" dirty="0"/>
              <a:t>The use of F# to </a:t>
            </a:r>
            <a:r>
              <a:rPr lang="en-GB" sz="3400" b="1" dirty="0">
                <a:solidFill>
                  <a:srgbClr val="FFFF00"/>
                </a:solidFill>
              </a:rPr>
              <a:t>address the complexity at the heart of this application </a:t>
            </a:r>
            <a:r>
              <a:rPr lang="en-GB" sz="3400" dirty="0"/>
              <a:t>clearly demonstrates a sweet spot for the language within enterprise software, namely </a:t>
            </a:r>
            <a:r>
              <a:rPr lang="en-GB" sz="3400" b="1" dirty="0">
                <a:solidFill>
                  <a:srgbClr val="FFFF00"/>
                </a:solidFill>
              </a:rPr>
              <a:t>algorithmically complex analysis of large data sets</a:t>
            </a:r>
            <a:r>
              <a:rPr lang="en-GB" sz="3400" dirty="0"/>
              <a:t>. </a:t>
            </a:r>
          </a:p>
          <a:p>
            <a:pPr marL="216151" indent="-216151">
              <a:buNone/>
            </a:pPr>
            <a:endParaRPr lang="en-GB" sz="3400" dirty="0"/>
          </a:p>
          <a:p>
            <a:pPr marL="216151" indent="-216151" algn="r">
              <a:buNone/>
            </a:pPr>
            <a:r>
              <a:rPr lang="en-GB" sz="3400" dirty="0"/>
              <a:t>Simon Cousins (power company)</a:t>
            </a:r>
          </a:p>
        </p:txBody>
      </p:sp>
    </p:spTree>
    <p:extLst>
      <p:ext uri="{BB962C8B-B14F-4D97-AF65-F5344CB8AC3E}">
        <p14:creationId xmlns:p14="http://schemas.microsoft.com/office/powerpoint/2010/main" val="338637735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sz="9700" b="1" i="0" spc="-681" dirty="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language taster</a:t>
            </a:r>
            <a:endParaRPr lang="en-US"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890642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a:xfrm>
            <a:off x="861233" y="1304851"/>
            <a:ext cx="10778391" cy="3323987"/>
          </a:xfrm>
        </p:spPr>
        <p:txBody>
          <a:bodyPr/>
          <a:lstStyle/>
          <a:p>
            <a:pPr>
              <a:lnSpc>
                <a:spcPct val="100000"/>
              </a:lnSpc>
              <a:spcBef>
                <a:spcPts val="0"/>
              </a:spcBef>
            </a:pPr>
            <a:endParaRPr lang="en-GB" sz="2400" b="1" dirty="0" smtClean="0">
              <a:solidFill>
                <a:srgbClr val="FFFFFF"/>
              </a:solidFill>
              <a:cs typeface="Consolas" pitchFamily="49" charset="0"/>
            </a:endParaRPr>
          </a:p>
          <a:p>
            <a:pPr>
              <a:lnSpc>
                <a:spcPct val="100000"/>
              </a:lnSpc>
              <a:spcBef>
                <a:spcPts val="0"/>
              </a:spcBef>
            </a:pPr>
            <a:r>
              <a:rPr lang="en-GB" sz="2400" b="1" dirty="0" smtClean="0">
                <a:solidFill>
                  <a:schemeClr val="accent2"/>
                </a:solidFill>
                <a:cs typeface="Consolas" pitchFamily="49" charset="0"/>
              </a:rPr>
              <a:t>let</a:t>
            </a:r>
            <a:r>
              <a:rPr lang="en-GB" sz="2400" b="1" dirty="0" smtClean="0">
                <a:solidFill>
                  <a:srgbClr val="FFFFFF"/>
                </a:solidFill>
                <a:cs typeface="Consolas" pitchFamily="49" charset="0"/>
              </a:rPr>
              <a:t> </a:t>
            </a:r>
            <a:r>
              <a:rPr lang="en-GB" sz="2400" b="1" dirty="0" err="1" smtClean="0">
                <a:cs typeface="Consolas" pitchFamily="49" charset="0"/>
              </a:rPr>
              <a:t>computeDerivative</a:t>
            </a:r>
            <a:r>
              <a:rPr lang="en-GB" sz="2400" b="1" dirty="0" smtClean="0">
                <a:cs typeface="Consolas" pitchFamily="49" charset="0"/>
              </a:rPr>
              <a:t> f x = </a:t>
            </a:r>
          </a:p>
          <a:p>
            <a:pPr>
              <a:lnSpc>
                <a:spcPct val="100000"/>
              </a:lnSpc>
              <a:spcBef>
                <a:spcPts val="0"/>
              </a:spcBef>
            </a:pPr>
            <a:r>
              <a:rPr lang="en-GB" sz="2400" b="1" dirty="0" smtClean="0">
                <a:solidFill>
                  <a:srgbClr val="FFFFFF"/>
                </a:solidFill>
                <a:cs typeface="Consolas" pitchFamily="49" charset="0"/>
              </a:rPr>
              <a:t>    </a:t>
            </a:r>
            <a:r>
              <a:rPr lang="en-GB" sz="2400" b="1" dirty="0" smtClean="0">
                <a:solidFill>
                  <a:schemeClr val="accent2"/>
                </a:solidFill>
                <a:cs typeface="Consolas" pitchFamily="49" charset="0"/>
              </a:rPr>
              <a:t>let</a:t>
            </a:r>
            <a:r>
              <a:rPr lang="en-GB" sz="2400" b="1" dirty="0" smtClean="0">
                <a:solidFill>
                  <a:srgbClr val="0033CC"/>
                </a:solidFill>
                <a:cs typeface="Consolas" pitchFamily="49" charset="0"/>
              </a:rPr>
              <a:t> </a:t>
            </a:r>
            <a:r>
              <a:rPr lang="en-GB" sz="2400" b="1" dirty="0" smtClean="0">
                <a:cs typeface="Consolas" pitchFamily="49" charset="0"/>
              </a:rPr>
              <a:t>p1 = f (x - 0.05)</a:t>
            </a:r>
          </a:p>
          <a:p>
            <a:pPr>
              <a:lnSpc>
                <a:spcPct val="100000"/>
              </a:lnSpc>
              <a:spcBef>
                <a:spcPts val="0"/>
              </a:spcBef>
            </a:pPr>
            <a:endParaRPr lang="en-GB" sz="2400" b="1" dirty="0" smtClean="0">
              <a:solidFill>
                <a:srgbClr val="FFFFFF"/>
              </a:solidFill>
              <a:cs typeface="Consolas" pitchFamily="49" charset="0"/>
            </a:endParaRPr>
          </a:p>
          <a:p>
            <a:pPr>
              <a:lnSpc>
                <a:spcPct val="100000"/>
              </a:lnSpc>
              <a:spcBef>
                <a:spcPts val="0"/>
              </a:spcBef>
            </a:pPr>
            <a:r>
              <a:rPr lang="en-GB" sz="2400" b="1" dirty="0" smtClean="0">
                <a:solidFill>
                  <a:schemeClr val="accent2"/>
                </a:solidFill>
                <a:cs typeface="Consolas" pitchFamily="49" charset="0"/>
              </a:rPr>
              <a:t>  let</a:t>
            </a:r>
            <a:r>
              <a:rPr lang="en-GB" sz="2400" b="1" dirty="0" smtClean="0">
                <a:solidFill>
                  <a:srgbClr val="0033CC"/>
                </a:solidFill>
                <a:cs typeface="Consolas" pitchFamily="49" charset="0"/>
              </a:rPr>
              <a:t> </a:t>
            </a:r>
            <a:r>
              <a:rPr lang="en-GB" sz="2400" b="1" dirty="0" smtClean="0">
                <a:cs typeface="Consolas" pitchFamily="49" charset="0"/>
              </a:rPr>
              <a:t>p2 = f (x + 0.05)</a:t>
            </a:r>
          </a:p>
          <a:p>
            <a:pPr>
              <a:lnSpc>
                <a:spcPct val="100000"/>
              </a:lnSpc>
              <a:spcBef>
                <a:spcPts val="0"/>
              </a:spcBef>
            </a:pPr>
            <a:endParaRPr lang="en-GB" sz="2400" b="1" dirty="0" smtClean="0">
              <a:solidFill>
                <a:srgbClr val="FFFFFF"/>
              </a:solidFill>
              <a:cs typeface="Consolas" pitchFamily="49" charset="0"/>
            </a:endParaRPr>
          </a:p>
          <a:p>
            <a:pPr>
              <a:lnSpc>
                <a:spcPct val="100000"/>
              </a:lnSpc>
              <a:spcBef>
                <a:spcPts val="0"/>
              </a:spcBef>
            </a:pPr>
            <a:r>
              <a:rPr lang="en-GB" sz="2400" b="1" dirty="0" smtClean="0">
                <a:cs typeface="Consolas" pitchFamily="49" charset="0"/>
              </a:rPr>
              <a:t>       (p2 – p1) / 0.1</a:t>
            </a:r>
          </a:p>
          <a:p>
            <a:pPr>
              <a:lnSpc>
                <a:spcPct val="100000"/>
              </a:lnSpc>
              <a:spcBef>
                <a:spcPts val="0"/>
              </a:spcBef>
            </a:pPr>
            <a:endParaRPr lang="en-GB" sz="2400" b="1" dirty="0" smtClean="0">
              <a:solidFill>
                <a:srgbClr val="FFFFFF"/>
              </a:solidFill>
              <a:cs typeface="Consolas" pitchFamily="49" charset="0"/>
            </a:endParaRPr>
          </a:p>
          <a:p>
            <a:endParaRPr lang="en-GB" sz="2400" dirty="0"/>
          </a:p>
        </p:txBody>
      </p:sp>
      <p:cxnSp>
        <p:nvCxnSpPr>
          <p:cNvPr id="7" name="Straight Connector 6"/>
          <p:cNvCxnSpPr/>
          <p:nvPr/>
        </p:nvCxnSpPr>
        <p:spPr>
          <a:xfrm rot="5400000">
            <a:off x="333802" y="3120128"/>
            <a:ext cx="2500909"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659388" y="5936997"/>
            <a:ext cx="5038959" cy="635470"/>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lIns="111164" tIns="55582" rIns="111164" bIns="55582" anchor="ctr" anchorCtr="1">
            <a:spAutoFit/>
          </a:bodyPr>
          <a:lstStyle/>
          <a:p>
            <a:pPr algn="ctr"/>
            <a:r>
              <a:rPr lang="en-GB" sz="3400" dirty="0"/>
              <a:t>Offside (bad indentation)</a:t>
            </a:r>
          </a:p>
        </p:txBody>
      </p:sp>
    </p:spTree>
    <p:extLst>
      <p:ext uri="{BB962C8B-B14F-4D97-AF65-F5344CB8AC3E}">
        <p14:creationId xmlns:p14="http://schemas.microsoft.com/office/powerpoint/2010/main" val="204018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a:xfrm>
            <a:off x="861233" y="1304851"/>
            <a:ext cx="10778391" cy="2954655"/>
          </a:xfrm>
        </p:spPr>
        <p:txBody>
          <a:bodyPr/>
          <a:lstStyle/>
          <a:p>
            <a:pPr>
              <a:lnSpc>
                <a:spcPct val="100000"/>
              </a:lnSpc>
              <a:spcBef>
                <a:spcPts val="0"/>
              </a:spcBef>
            </a:pPr>
            <a:endParaRPr lang="en-GB" sz="2400" b="1" dirty="0">
              <a:solidFill>
                <a:schemeClr val="tx1"/>
              </a:solidFill>
              <a:cs typeface="Consolas" pitchFamily="49" charset="0"/>
            </a:endParaRPr>
          </a:p>
          <a:p>
            <a:pPr>
              <a:lnSpc>
                <a:spcPct val="100000"/>
              </a:lnSpc>
              <a:spcBef>
                <a:spcPts val="0"/>
              </a:spcBef>
            </a:pPr>
            <a:r>
              <a:rPr lang="en-GB" sz="2400" b="1" dirty="0">
                <a:solidFill>
                  <a:schemeClr val="accent2"/>
                </a:solidFill>
                <a:cs typeface="Consolas" pitchFamily="49" charset="0"/>
              </a:rPr>
              <a:t>let</a:t>
            </a:r>
            <a:r>
              <a:rPr lang="en-GB" sz="2400" b="1" dirty="0">
                <a:solidFill>
                  <a:schemeClr val="tx1"/>
                </a:solidFill>
                <a:cs typeface="Consolas" pitchFamily="49" charset="0"/>
              </a:rPr>
              <a:t> </a:t>
            </a:r>
            <a:r>
              <a:rPr lang="en-GB" sz="2400" b="1" dirty="0">
                <a:solidFill>
                  <a:schemeClr val="bg1"/>
                </a:solidFill>
                <a:cs typeface="Consolas" pitchFamily="49" charset="0"/>
              </a:rPr>
              <a:t>computeDerivative f x = </a:t>
            </a:r>
          </a:p>
          <a:p>
            <a:pPr>
              <a:lnSpc>
                <a:spcPct val="100000"/>
              </a:lnSpc>
              <a:spcBef>
                <a:spcPts val="0"/>
              </a:spcBef>
            </a:pPr>
            <a:r>
              <a:rPr lang="en-GB" sz="2400" b="1" dirty="0">
                <a:solidFill>
                  <a:schemeClr val="tx1"/>
                </a:solidFill>
                <a:cs typeface="Consolas" pitchFamily="49" charset="0"/>
              </a:rPr>
              <a:t>    </a:t>
            </a:r>
            <a:r>
              <a:rPr lang="en-GB" sz="2400" b="1" dirty="0">
                <a:solidFill>
                  <a:schemeClr val="accent2"/>
                </a:solidFill>
                <a:cs typeface="Consolas" pitchFamily="49" charset="0"/>
              </a:rPr>
              <a:t>let</a:t>
            </a:r>
            <a:r>
              <a:rPr lang="en-GB" sz="2400" b="1" dirty="0">
                <a:solidFill>
                  <a:srgbClr val="0033CC"/>
                </a:solidFill>
                <a:cs typeface="Consolas" pitchFamily="49" charset="0"/>
              </a:rPr>
              <a:t> </a:t>
            </a:r>
            <a:r>
              <a:rPr lang="en-GB" sz="2400" b="1" dirty="0">
                <a:solidFill>
                  <a:schemeClr val="bg1"/>
                </a:solidFill>
                <a:cs typeface="Consolas" pitchFamily="49" charset="0"/>
              </a:rPr>
              <a:t>p1 = f (x - 0.05)</a:t>
            </a:r>
          </a:p>
          <a:p>
            <a:pPr>
              <a:lnSpc>
                <a:spcPct val="100000"/>
              </a:lnSpc>
              <a:spcBef>
                <a:spcPts val="0"/>
              </a:spcBef>
            </a:pPr>
            <a:endParaRPr lang="en-GB" sz="2400" b="1" dirty="0">
              <a:solidFill>
                <a:schemeClr val="tx1"/>
              </a:solidFill>
              <a:cs typeface="Consolas" pitchFamily="49" charset="0"/>
            </a:endParaRPr>
          </a:p>
          <a:p>
            <a:pPr>
              <a:lnSpc>
                <a:spcPct val="100000"/>
              </a:lnSpc>
              <a:spcBef>
                <a:spcPts val="0"/>
              </a:spcBef>
            </a:pPr>
            <a:r>
              <a:rPr lang="en-GB" sz="2400" b="1" dirty="0">
                <a:solidFill>
                  <a:schemeClr val="tx1"/>
                </a:solidFill>
                <a:cs typeface="Consolas" pitchFamily="49" charset="0"/>
              </a:rPr>
              <a:t>    </a:t>
            </a:r>
            <a:r>
              <a:rPr lang="en-GB" sz="2400" b="1" dirty="0">
                <a:solidFill>
                  <a:schemeClr val="accent2"/>
                </a:solidFill>
                <a:cs typeface="Consolas" pitchFamily="49" charset="0"/>
              </a:rPr>
              <a:t>let</a:t>
            </a:r>
            <a:r>
              <a:rPr lang="en-GB" sz="2400" b="1" dirty="0">
                <a:solidFill>
                  <a:srgbClr val="0033CC"/>
                </a:solidFill>
                <a:cs typeface="Consolas" pitchFamily="49" charset="0"/>
              </a:rPr>
              <a:t> </a:t>
            </a:r>
            <a:r>
              <a:rPr lang="en-GB" sz="2400" b="1" dirty="0">
                <a:solidFill>
                  <a:schemeClr val="bg1"/>
                </a:solidFill>
                <a:cs typeface="Consolas" pitchFamily="49" charset="0"/>
              </a:rPr>
              <a:t>p2 = f (x + 0.05)</a:t>
            </a:r>
          </a:p>
          <a:p>
            <a:pPr>
              <a:lnSpc>
                <a:spcPct val="100000"/>
              </a:lnSpc>
              <a:spcBef>
                <a:spcPts val="0"/>
              </a:spcBef>
            </a:pPr>
            <a:endParaRPr lang="en-GB" sz="2400" b="1" dirty="0">
              <a:solidFill>
                <a:schemeClr val="tx1"/>
              </a:solidFill>
              <a:cs typeface="Consolas" pitchFamily="49" charset="0"/>
            </a:endParaRPr>
          </a:p>
          <a:p>
            <a:pPr>
              <a:lnSpc>
                <a:spcPct val="100000"/>
              </a:lnSpc>
              <a:spcBef>
                <a:spcPts val="0"/>
              </a:spcBef>
            </a:pPr>
            <a:r>
              <a:rPr lang="en-GB" sz="2400" b="1" dirty="0">
                <a:solidFill>
                  <a:schemeClr val="bg1"/>
                </a:solidFill>
                <a:cs typeface="Consolas" pitchFamily="49" charset="0"/>
              </a:rPr>
              <a:t>    (p2 – p1) / 0.1</a:t>
            </a:r>
          </a:p>
          <a:p>
            <a:pPr>
              <a:lnSpc>
                <a:spcPct val="100000"/>
              </a:lnSpc>
              <a:spcBef>
                <a:spcPts val="0"/>
              </a:spcBef>
            </a:pPr>
            <a:endParaRPr lang="en-GB" sz="2400" b="1" dirty="0">
              <a:solidFill>
                <a:schemeClr val="tx1"/>
              </a:solidFill>
              <a:cs typeface="Consolas" pitchFamily="49" charset="0"/>
            </a:endParaRPr>
          </a:p>
        </p:txBody>
      </p:sp>
    </p:spTree>
    <p:extLst>
      <p:ext uri="{BB962C8B-B14F-4D97-AF65-F5344CB8AC3E}">
        <p14:creationId xmlns:p14="http://schemas.microsoft.com/office/powerpoint/2010/main" val="227513867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F# - Objects + Functional</a:t>
            </a:r>
          </a:p>
        </p:txBody>
      </p:sp>
      <p:sp>
        <p:nvSpPr>
          <p:cNvPr id="3" name="Content Placeholder 2"/>
          <p:cNvSpPr>
            <a:spLocks noGrp="1"/>
          </p:cNvSpPr>
          <p:nvPr>
            <p:ph type="body" sz="quarter" idx="10"/>
          </p:nvPr>
        </p:nvSpPr>
        <p:spPr>
          <a:xfrm>
            <a:off x="861233" y="1304851"/>
            <a:ext cx="10778391" cy="4395049"/>
          </a:xfrm>
        </p:spPr>
        <p:txBody>
          <a:bodyPr/>
          <a:lstStyle/>
          <a:p>
            <a:pPr>
              <a:lnSpc>
                <a:spcPct val="90000"/>
              </a:lnSpc>
              <a:defRPr/>
            </a:pPr>
            <a:r>
              <a:rPr lang="en-US" sz="2400" b="1" dirty="0">
                <a:solidFill>
                  <a:schemeClr val="accent2"/>
                </a:solidFill>
                <a:cs typeface="Consolas" pitchFamily="49" charset="0"/>
              </a:rPr>
              <a:t>type</a:t>
            </a:r>
            <a:r>
              <a:rPr lang="en-US" sz="2400" b="1" dirty="0">
                <a:solidFill>
                  <a:schemeClr val="tx2">
                    <a:lumMod val="50000"/>
                  </a:schemeClr>
                </a:solidFill>
                <a:cs typeface="Consolas" pitchFamily="49" charset="0"/>
              </a:rPr>
              <a:t> </a:t>
            </a:r>
            <a:r>
              <a:rPr lang="en-US" sz="2400" b="1" dirty="0">
                <a:cs typeface="Consolas" pitchFamily="49" charset="0"/>
              </a:rPr>
              <a:t>Vector2D (</a:t>
            </a:r>
            <a:r>
              <a:rPr lang="en-US" sz="2400" b="1" dirty="0" err="1">
                <a:cs typeface="Consolas" pitchFamily="49" charset="0"/>
              </a:rPr>
              <a:t>dx:double</a:t>
            </a:r>
            <a:r>
              <a:rPr lang="en-US" sz="2400" b="1" dirty="0">
                <a:cs typeface="Consolas" pitchFamily="49" charset="0"/>
              </a:rPr>
              <a:t>, </a:t>
            </a:r>
            <a:r>
              <a:rPr lang="en-US" sz="2400" b="1" dirty="0" err="1">
                <a:cs typeface="Consolas" pitchFamily="49" charset="0"/>
              </a:rPr>
              <a:t>dy:double</a:t>
            </a:r>
            <a:r>
              <a:rPr lang="en-US" sz="2400" b="1" dirty="0">
                <a:cs typeface="Consolas" pitchFamily="49" charset="0"/>
              </a:rPr>
              <a:t>) =</a:t>
            </a:r>
          </a:p>
          <a:p>
            <a:pPr>
              <a:lnSpc>
                <a:spcPct val="90000"/>
              </a:lnSpc>
              <a:defRPr/>
            </a:pPr>
            <a:endParaRPr lang="en-US" sz="2400" b="1" dirty="0">
              <a:cs typeface="Consolas" pitchFamily="49" charset="0"/>
            </a:endParaRPr>
          </a:p>
          <a:p>
            <a:pPr>
              <a:lnSpc>
                <a:spcPct val="90000"/>
              </a:lnSpc>
              <a:defRPr/>
            </a:pPr>
            <a:r>
              <a:rPr lang="en-US" sz="2400" b="1" dirty="0">
                <a:solidFill>
                  <a:schemeClr val="accent2">
                    <a:lumMod val="40000"/>
                    <a:lumOff val="60000"/>
                  </a:schemeClr>
                </a:solidFill>
                <a:cs typeface="Consolas" pitchFamily="49" charset="0"/>
              </a:rPr>
              <a:t>   </a:t>
            </a:r>
            <a:r>
              <a:rPr lang="en-US" sz="2400" b="1" dirty="0">
                <a:solidFill>
                  <a:schemeClr val="accent2"/>
                </a:solidFill>
                <a:cs typeface="Consolas" pitchFamily="49" charset="0"/>
              </a:rPr>
              <a:t>let</a:t>
            </a:r>
            <a:r>
              <a:rPr lang="en-US" sz="2400" b="1" dirty="0">
                <a:cs typeface="Consolas" pitchFamily="49" charset="0"/>
              </a:rPr>
              <a:t> d2 = dx*</a:t>
            </a:r>
            <a:r>
              <a:rPr lang="en-US" sz="2400" b="1" dirty="0" err="1">
                <a:cs typeface="Consolas" pitchFamily="49" charset="0"/>
              </a:rPr>
              <a:t>dx+dy</a:t>
            </a:r>
            <a:r>
              <a:rPr lang="en-US" sz="2400" b="1" dirty="0">
                <a:cs typeface="Consolas" pitchFamily="49" charset="0"/>
              </a:rPr>
              <a:t>*dy</a:t>
            </a:r>
          </a:p>
          <a:p>
            <a:pPr>
              <a:lnSpc>
                <a:spcPct val="90000"/>
              </a:lnSpc>
              <a:defRPr/>
            </a:pPr>
            <a:endParaRPr lang="en-US" sz="2400" b="1" dirty="0">
              <a:solidFill>
                <a:schemeClr val="accent2">
                  <a:lumMod val="40000"/>
                  <a:lumOff val="60000"/>
                </a:schemeClr>
              </a:solidFill>
              <a:cs typeface="Consolas" pitchFamily="49" charset="0"/>
            </a:endParaRPr>
          </a:p>
          <a:p>
            <a:pPr>
              <a:lnSpc>
                <a:spcPct val="90000"/>
              </a:lnSpc>
              <a:defRPr/>
            </a:pPr>
            <a:r>
              <a:rPr lang="en-US" sz="2400" b="1" dirty="0">
                <a:solidFill>
                  <a:schemeClr val="accent2">
                    <a:lumMod val="40000"/>
                    <a:lumOff val="60000"/>
                  </a:schemeClr>
                </a:solidFill>
                <a:cs typeface="Consolas" pitchFamily="49" charset="0"/>
              </a:rPr>
              <a:t>   </a:t>
            </a:r>
            <a:r>
              <a:rPr lang="en-US" sz="2400" b="1" dirty="0">
                <a:solidFill>
                  <a:schemeClr val="accent2"/>
                </a:solidFill>
                <a:cs typeface="Consolas" pitchFamily="49" charset="0"/>
              </a:rPr>
              <a:t>member</a:t>
            </a:r>
            <a:r>
              <a:rPr lang="en-US" sz="2400" b="1" dirty="0">
                <a:cs typeface="Consolas" pitchFamily="49" charset="0"/>
              </a:rPr>
              <a:t> v.DX = dx</a:t>
            </a:r>
          </a:p>
          <a:p>
            <a:pPr>
              <a:lnSpc>
                <a:spcPct val="90000"/>
              </a:lnSpc>
              <a:defRPr/>
            </a:pPr>
            <a:r>
              <a:rPr lang="en-US" sz="2400" b="1" dirty="0">
                <a:solidFill>
                  <a:schemeClr val="accent2">
                    <a:lumMod val="40000"/>
                    <a:lumOff val="60000"/>
                  </a:schemeClr>
                </a:solidFill>
                <a:cs typeface="Consolas" pitchFamily="49" charset="0"/>
              </a:rPr>
              <a:t>   </a:t>
            </a:r>
          </a:p>
          <a:p>
            <a:pPr>
              <a:lnSpc>
                <a:spcPct val="90000"/>
              </a:lnSpc>
              <a:defRPr/>
            </a:pPr>
            <a:r>
              <a:rPr lang="en-US" sz="2400" b="1" dirty="0">
                <a:solidFill>
                  <a:schemeClr val="accent2">
                    <a:lumMod val="40000"/>
                    <a:lumOff val="60000"/>
                  </a:schemeClr>
                </a:solidFill>
                <a:cs typeface="Consolas" pitchFamily="49" charset="0"/>
              </a:rPr>
              <a:t>   </a:t>
            </a:r>
            <a:r>
              <a:rPr lang="en-US" sz="2400" b="1" dirty="0">
                <a:solidFill>
                  <a:schemeClr val="accent2"/>
                </a:solidFill>
                <a:cs typeface="Consolas" pitchFamily="49" charset="0"/>
              </a:rPr>
              <a:t>member</a:t>
            </a:r>
            <a:r>
              <a:rPr lang="en-US" sz="2400" b="1" dirty="0">
                <a:cs typeface="Consolas" pitchFamily="49" charset="0"/>
              </a:rPr>
              <a:t> </a:t>
            </a:r>
            <a:r>
              <a:rPr lang="en-US" sz="2400" b="1" dirty="0" err="1">
                <a:cs typeface="Consolas" pitchFamily="49" charset="0"/>
              </a:rPr>
              <a:t>v.DY</a:t>
            </a:r>
            <a:r>
              <a:rPr lang="en-US" sz="2400" b="1" dirty="0">
                <a:cs typeface="Consolas" pitchFamily="49" charset="0"/>
              </a:rPr>
              <a:t> = </a:t>
            </a:r>
            <a:r>
              <a:rPr lang="en-US" sz="2400" b="1" dirty="0" err="1">
                <a:cs typeface="Consolas" pitchFamily="49" charset="0"/>
              </a:rPr>
              <a:t>dy</a:t>
            </a:r>
            <a:endParaRPr lang="en-US" sz="2400" b="1" dirty="0">
              <a:cs typeface="Consolas" pitchFamily="49" charset="0"/>
            </a:endParaRPr>
          </a:p>
          <a:p>
            <a:pPr>
              <a:lnSpc>
                <a:spcPct val="90000"/>
              </a:lnSpc>
              <a:defRPr/>
            </a:pPr>
            <a:r>
              <a:rPr lang="en-US" sz="2400" b="1" dirty="0">
                <a:solidFill>
                  <a:schemeClr val="accent2">
                    <a:lumMod val="40000"/>
                    <a:lumOff val="60000"/>
                  </a:schemeClr>
                </a:solidFill>
                <a:cs typeface="Consolas" pitchFamily="49" charset="0"/>
              </a:rPr>
              <a:t>   </a:t>
            </a:r>
          </a:p>
          <a:p>
            <a:pPr>
              <a:lnSpc>
                <a:spcPct val="90000"/>
              </a:lnSpc>
              <a:defRPr/>
            </a:pPr>
            <a:r>
              <a:rPr lang="en-US" sz="2400" b="1" dirty="0">
                <a:solidFill>
                  <a:schemeClr val="accent2">
                    <a:lumMod val="40000"/>
                    <a:lumOff val="60000"/>
                  </a:schemeClr>
                </a:solidFill>
                <a:cs typeface="Consolas" pitchFamily="49" charset="0"/>
              </a:rPr>
              <a:t>   </a:t>
            </a:r>
            <a:r>
              <a:rPr lang="en-US" sz="2400" b="1" dirty="0">
                <a:solidFill>
                  <a:schemeClr val="accent2"/>
                </a:solidFill>
                <a:cs typeface="Consolas" pitchFamily="49" charset="0"/>
              </a:rPr>
              <a:t>member</a:t>
            </a:r>
            <a:r>
              <a:rPr lang="en-US" sz="2400" b="1" dirty="0">
                <a:cs typeface="Consolas" pitchFamily="49" charset="0"/>
              </a:rPr>
              <a:t> v.Length = sqrt d2</a:t>
            </a:r>
          </a:p>
          <a:p>
            <a:pPr>
              <a:lnSpc>
                <a:spcPct val="90000"/>
              </a:lnSpc>
              <a:defRPr/>
            </a:pPr>
            <a:r>
              <a:rPr lang="en-US" sz="2400" b="1" dirty="0">
                <a:solidFill>
                  <a:schemeClr val="accent2">
                    <a:lumMod val="40000"/>
                    <a:lumOff val="60000"/>
                  </a:schemeClr>
                </a:solidFill>
                <a:cs typeface="Consolas" pitchFamily="49" charset="0"/>
              </a:rPr>
              <a:t>   </a:t>
            </a:r>
          </a:p>
          <a:p>
            <a:pPr>
              <a:lnSpc>
                <a:spcPct val="90000"/>
              </a:lnSpc>
              <a:defRPr/>
            </a:pPr>
            <a:r>
              <a:rPr lang="en-US" sz="2400" b="1" dirty="0">
                <a:solidFill>
                  <a:schemeClr val="accent2">
                    <a:lumMod val="40000"/>
                    <a:lumOff val="60000"/>
                  </a:schemeClr>
                </a:solidFill>
                <a:cs typeface="Consolas" pitchFamily="49" charset="0"/>
              </a:rPr>
              <a:t>   </a:t>
            </a:r>
            <a:r>
              <a:rPr lang="en-US" sz="2400" b="1" dirty="0">
                <a:solidFill>
                  <a:schemeClr val="accent2"/>
                </a:solidFill>
                <a:cs typeface="Consolas" pitchFamily="49" charset="0"/>
              </a:rPr>
              <a:t>member</a:t>
            </a:r>
            <a:r>
              <a:rPr lang="en-US" sz="2400" b="1" dirty="0">
                <a:cs typeface="Consolas" pitchFamily="49" charset="0"/>
              </a:rPr>
              <a:t> </a:t>
            </a:r>
            <a:r>
              <a:rPr lang="en-US" sz="2400" b="1" dirty="0" err="1">
                <a:cs typeface="Consolas" pitchFamily="49" charset="0"/>
              </a:rPr>
              <a:t>v.Scale</a:t>
            </a:r>
            <a:r>
              <a:rPr lang="en-US" sz="2400" b="1" dirty="0">
                <a:cs typeface="Consolas" pitchFamily="49" charset="0"/>
              </a:rPr>
              <a:t>(k) = Vector2D (dx*</a:t>
            </a:r>
            <a:r>
              <a:rPr lang="en-US" sz="2400" b="1" dirty="0" err="1">
                <a:cs typeface="Consolas" pitchFamily="49" charset="0"/>
              </a:rPr>
              <a:t>k,dy</a:t>
            </a:r>
            <a:r>
              <a:rPr lang="en-US" sz="2400" b="1" dirty="0">
                <a:cs typeface="Consolas" pitchFamily="49" charset="0"/>
              </a:rPr>
              <a:t>*k)</a:t>
            </a:r>
            <a:endParaRPr lang="en-US" sz="2400" b="1" dirty="0">
              <a:solidFill>
                <a:schemeClr val="accent2">
                  <a:lumMod val="40000"/>
                  <a:lumOff val="60000"/>
                </a:schemeClr>
              </a:solidFill>
              <a:cs typeface="Consolas" pitchFamily="49" charset="0"/>
            </a:endParaRPr>
          </a:p>
        </p:txBody>
      </p:sp>
      <p:sp>
        <p:nvSpPr>
          <p:cNvPr id="4" name="Rectangular Callout 3"/>
          <p:cNvSpPr/>
          <p:nvPr/>
        </p:nvSpPr>
        <p:spPr>
          <a:xfrm>
            <a:off x="8304337" y="1677160"/>
            <a:ext cx="3097209" cy="1004802"/>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lIns="111164" tIns="55582" rIns="111164" bIns="55582" anchor="ctr" anchorCtr="1">
            <a:spAutoFit/>
          </a:bodyPr>
          <a:lstStyle/>
          <a:p>
            <a:pPr algn="ctr"/>
            <a:r>
              <a:rPr lang="en-GB" sz="2900" b="1" dirty="0"/>
              <a:t>Inputs to object </a:t>
            </a:r>
          </a:p>
          <a:p>
            <a:pPr algn="ctr"/>
            <a:r>
              <a:rPr lang="en-GB" sz="2900" b="1" dirty="0"/>
              <a:t>construction</a:t>
            </a:r>
          </a:p>
        </p:txBody>
      </p:sp>
      <p:sp>
        <p:nvSpPr>
          <p:cNvPr id="5" name="Rectangular Callout 4"/>
          <p:cNvSpPr/>
          <p:nvPr/>
        </p:nvSpPr>
        <p:spPr>
          <a:xfrm>
            <a:off x="7921148" y="3643841"/>
            <a:ext cx="3732703" cy="558526"/>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lIns="111164" tIns="55582" rIns="111164" bIns="55582" anchor="ctr" anchorCtr="1">
            <a:spAutoFit/>
          </a:bodyPr>
          <a:lstStyle/>
          <a:p>
            <a:pPr algn="ctr"/>
            <a:r>
              <a:rPr lang="en-GB" sz="2900" b="1" dirty="0"/>
              <a:t>Exported properties</a:t>
            </a:r>
          </a:p>
        </p:txBody>
      </p:sp>
      <p:sp>
        <p:nvSpPr>
          <p:cNvPr id="6" name="Rectangular Callout 5"/>
          <p:cNvSpPr/>
          <p:nvPr/>
        </p:nvSpPr>
        <p:spPr>
          <a:xfrm>
            <a:off x="8571743" y="5107693"/>
            <a:ext cx="3292262" cy="558526"/>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lIns="111164" tIns="55582" rIns="111164" bIns="55582" anchor="ctr" anchorCtr="1">
            <a:spAutoFit/>
          </a:bodyPr>
          <a:lstStyle/>
          <a:p>
            <a:pPr algn="ctr"/>
            <a:r>
              <a:rPr lang="en-GB" sz="2900" b="1" dirty="0"/>
              <a:t>Exported method</a:t>
            </a:r>
          </a:p>
        </p:txBody>
      </p:sp>
      <p:sp>
        <p:nvSpPr>
          <p:cNvPr id="7" name="Rectangular Callout 6"/>
          <p:cNvSpPr/>
          <p:nvPr/>
        </p:nvSpPr>
        <p:spPr>
          <a:xfrm>
            <a:off x="8307960" y="2765727"/>
            <a:ext cx="2987692" cy="558526"/>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lIns="111164" tIns="55582" rIns="111164" bIns="55582" anchor="ctr" anchorCtr="1">
            <a:spAutoFit/>
          </a:bodyPr>
          <a:lstStyle/>
          <a:p>
            <a:pPr algn="ctr"/>
            <a:r>
              <a:rPr lang="en-GB" sz="2900" b="1" dirty="0"/>
              <a:t>Object internals</a:t>
            </a:r>
          </a:p>
        </p:txBody>
      </p:sp>
    </p:spTree>
    <p:extLst>
      <p:ext uri="{BB962C8B-B14F-4D97-AF65-F5344CB8AC3E}">
        <p14:creationId xmlns:p14="http://schemas.microsoft.com/office/powerpoint/2010/main" val="3418438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Queries</a:t>
            </a:r>
            <a:endParaRPr lang="en-GB" dirty="0"/>
          </a:p>
        </p:txBody>
      </p:sp>
      <p:sp>
        <p:nvSpPr>
          <p:cNvPr id="8" name="Text Placeholder 7"/>
          <p:cNvSpPr>
            <a:spLocks noGrp="1"/>
          </p:cNvSpPr>
          <p:nvPr>
            <p:ph type="body" sz="quarter" idx="10"/>
          </p:nvPr>
        </p:nvSpPr>
        <p:spPr>
          <a:xfrm>
            <a:off x="861233" y="1304851"/>
            <a:ext cx="10778391" cy="2516779"/>
          </a:xfrm>
        </p:spPr>
        <p:txBody>
          <a:bodyPr/>
          <a:lstStyle/>
          <a:p>
            <a:endParaRPr lang="en-GB" sz="2400" b="1" dirty="0" smtClean="0">
              <a:latin typeface="Consolas"/>
            </a:endParaRPr>
          </a:p>
          <a:p>
            <a:endParaRPr lang="en-GB" sz="2400" b="1" dirty="0">
              <a:latin typeface="Consolas"/>
            </a:endParaRPr>
          </a:p>
          <a:p>
            <a:r>
              <a:rPr lang="en-GB" sz="2400" b="1" dirty="0" smtClean="0">
                <a:latin typeface="Consolas"/>
              </a:rPr>
              <a:t> </a:t>
            </a:r>
            <a:r>
              <a:rPr lang="en-GB" sz="2400" b="1" dirty="0">
                <a:solidFill>
                  <a:srgbClr val="0000FF"/>
                </a:solidFill>
                <a:latin typeface="Consolas"/>
              </a:rPr>
              <a:t>let</a:t>
            </a:r>
            <a:r>
              <a:rPr lang="en-GB" sz="2400" b="1" dirty="0">
                <a:solidFill>
                  <a:prstClr val="black"/>
                </a:solidFill>
                <a:latin typeface="Consolas"/>
              </a:rPr>
              <a:t> </a:t>
            </a:r>
            <a:r>
              <a:rPr lang="en-GB" sz="2400" b="1" dirty="0" err="1">
                <a:solidFill>
                  <a:prstClr val="black"/>
                </a:solidFill>
                <a:latin typeface="Consolas"/>
              </a:rPr>
              <a:t>avatarTitles</a:t>
            </a:r>
            <a:r>
              <a:rPr lang="en-GB" sz="2400" b="1" dirty="0">
                <a:solidFill>
                  <a:prstClr val="black"/>
                </a:solidFill>
                <a:latin typeface="Consolas"/>
              </a:rPr>
              <a:t> = </a:t>
            </a:r>
          </a:p>
          <a:p>
            <a:r>
              <a:rPr lang="en-US" sz="2400" b="1" dirty="0">
                <a:solidFill>
                  <a:prstClr val="black"/>
                </a:solidFill>
                <a:latin typeface="Consolas"/>
              </a:rPr>
              <a:t>     query { </a:t>
            </a:r>
            <a:r>
              <a:rPr lang="en-US" sz="2400" b="1" dirty="0">
                <a:solidFill>
                  <a:srgbClr val="0000FF"/>
                </a:solidFill>
                <a:latin typeface="Consolas"/>
              </a:rPr>
              <a:t>for</a:t>
            </a:r>
            <a:r>
              <a:rPr lang="en-US" sz="2400" b="1" dirty="0">
                <a:solidFill>
                  <a:prstClr val="black"/>
                </a:solidFill>
                <a:latin typeface="Consolas"/>
              </a:rPr>
              <a:t> t </a:t>
            </a:r>
            <a:r>
              <a:rPr lang="en-US" sz="2400" b="1" dirty="0">
                <a:solidFill>
                  <a:srgbClr val="0000FF"/>
                </a:solidFill>
                <a:latin typeface="Consolas"/>
              </a:rPr>
              <a:t>in</a:t>
            </a:r>
            <a:r>
              <a:rPr lang="en-US" sz="2400" b="1" dirty="0">
                <a:solidFill>
                  <a:prstClr val="black"/>
                </a:solidFill>
                <a:latin typeface="Consolas"/>
              </a:rPr>
              <a:t> </a:t>
            </a:r>
            <a:r>
              <a:rPr lang="en-US" sz="2400" b="1" dirty="0" err="1">
                <a:solidFill>
                  <a:prstClr val="black"/>
                </a:solidFill>
                <a:latin typeface="Consolas"/>
              </a:rPr>
              <a:t>netflix.Titles</a:t>
            </a:r>
            <a:r>
              <a:rPr lang="en-US" sz="2400" b="1" dirty="0">
                <a:solidFill>
                  <a:prstClr val="black"/>
                </a:solidFill>
                <a:latin typeface="Consolas"/>
              </a:rPr>
              <a:t> </a:t>
            </a:r>
            <a:r>
              <a:rPr lang="en-US" sz="2400" b="1" dirty="0">
                <a:solidFill>
                  <a:srgbClr val="0000FF"/>
                </a:solidFill>
                <a:latin typeface="Consolas"/>
              </a:rPr>
              <a:t>do</a:t>
            </a:r>
            <a:r>
              <a:rPr lang="en-US" sz="2400" b="1" dirty="0">
                <a:solidFill>
                  <a:prstClr val="black"/>
                </a:solidFill>
                <a:latin typeface="Consolas"/>
              </a:rPr>
              <a:t> </a:t>
            </a:r>
          </a:p>
          <a:p>
            <a:r>
              <a:rPr lang="en-GB" sz="2400" b="1" dirty="0">
                <a:solidFill>
                  <a:prstClr val="black"/>
                </a:solidFill>
                <a:latin typeface="Consolas"/>
              </a:rPr>
              <a:t>             </a:t>
            </a:r>
            <a:r>
              <a:rPr lang="en-GB" sz="2400" b="1" dirty="0">
                <a:solidFill>
                  <a:srgbClr val="0000FF"/>
                </a:solidFill>
                <a:latin typeface="Consolas"/>
              </a:rPr>
              <a:t>where</a:t>
            </a:r>
            <a:r>
              <a:rPr lang="en-GB" sz="2400" b="1" dirty="0">
                <a:solidFill>
                  <a:prstClr val="black"/>
                </a:solidFill>
                <a:latin typeface="Consolas"/>
              </a:rPr>
              <a:t>  (</a:t>
            </a:r>
            <a:r>
              <a:rPr lang="en-GB" sz="2400" b="1" dirty="0" err="1">
                <a:solidFill>
                  <a:prstClr val="black"/>
                </a:solidFill>
                <a:latin typeface="Consolas"/>
              </a:rPr>
              <a:t>t.Name.Contains</a:t>
            </a:r>
            <a:r>
              <a:rPr lang="en-GB" sz="2400" b="1" dirty="0">
                <a:solidFill>
                  <a:prstClr val="black"/>
                </a:solidFill>
                <a:latin typeface="Consolas"/>
              </a:rPr>
              <a:t> </a:t>
            </a:r>
            <a:r>
              <a:rPr lang="en-GB" sz="2400" b="1" dirty="0">
                <a:solidFill>
                  <a:srgbClr val="800000"/>
                </a:solidFill>
                <a:latin typeface="Consolas"/>
              </a:rPr>
              <a:t>"Avatar"</a:t>
            </a:r>
            <a:r>
              <a:rPr lang="en-GB" sz="2400" b="1" dirty="0">
                <a:solidFill>
                  <a:prstClr val="black"/>
                </a:solidFill>
                <a:latin typeface="Consolas"/>
              </a:rPr>
              <a:t>) </a:t>
            </a:r>
          </a:p>
          <a:p>
            <a:r>
              <a:rPr lang="en-GB" sz="2400" b="1" dirty="0">
                <a:solidFill>
                  <a:prstClr val="black"/>
                </a:solidFill>
                <a:latin typeface="Consolas"/>
              </a:rPr>
              <a:t>             </a:t>
            </a:r>
            <a:r>
              <a:rPr lang="en-GB" sz="2400" b="1" dirty="0">
                <a:solidFill>
                  <a:srgbClr val="0000FF"/>
                </a:solidFill>
                <a:latin typeface="Consolas"/>
              </a:rPr>
              <a:t>select</a:t>
            </a:r>
            <a:r>
              <a:rPr lang="en-GB" sz="2400" b="1" dirty="0">
                <a:solidFill>
                  <a:prstClr val="black"/>
                </a:solidFill>
                <a:latin typeface="Consolas"/>
              </a:rPr>
              <a:t>  t }    </a:t>
            </a:r>
          </a:p>
          <a:p>
            <a:endParaRPr lang="en-GB" sz="2400" b="1" dirty="0"/>
          </a:p>
        </p:txBody>
      </p:sp>
      <p:cxnSp>
        <p:nvCxnSpPr>
          <p:cNvPr id="7" name="Straight Connector 6"/>
          <p:cNvCxnSpPr/>
          <p:nvPr/>
        </p:nvCxnSpPr>
        <p:spPr>
          <a:xfrm rot="5400000">
            <a:off x="333802" y="3120128"/>
            <a:ext cx="2500909"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 name="Rectangular Callout 4"/>
          <p:cNvSpPr/>
          <p:nvPr/>
        </p:nvSpPr>
        <p:spPr>
          <a:xfrm>
            <a:off x="8414495" y="3478108"/>
            <a:ext cx="2540711" cy="558526"/>
          </a:xfrm>
          <a:prstGeom prst="wedgeRectCallout">
            <a:avLst>
              <a:gd name="adj1" fmla="val -66600"/>
              <a:gd name="adj2" fmla="val -88608"/>
            </a:avLst>
          </a:prstGeom>
          <a:solidFill>
            <a:schemeClr val="accent1"/>
          </a:solidFill>
          <a:ln w="15875">
            <a:solidFill>
              <a:schemeClr val="tx1"/>
            </a:solidFill>
            <a:miter lim="800000"/>
            <a:headEnd/>
            <a:tailEnd/>
          </a:ln>
          <a:effectLst/>
        </p:spPr>
        <p:txBody>
          <a:bodyPr wrap="none" lIns="111164" tIns="55582" rIns="111164" bIns="55582" anchor="ctr" anchorCtr="1">
            <a:spAutoFit/>
          </a:bodyPr>
          <a:lstStyle/>
          <a:p>
            <a:pPr algn="ctr"/>
            <a:r>
              <a:rPr lang="en-GB" sz="2900" b="1" dirty="0" smtClean="0"/>
              <a:t>LINQ Queries</a:t>
            </a:r>
            <a:endParaRPr lang="en-GB" sz="2900" b="1" dirty="0"/>
          </a:p>
        </p:txBody>
      </p:sp>
    </p:spTree>
    <p:extLst>
      <p:ext uri="{BB962C8B-B14F-4D97-AF65-F5344CB8AC3E}">
        <p14:creationId xmlns:p14="http://schemas.microsoft.com/office/powerpoint/2010/main" val="3356595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8"/>
            <a:ext cx="11171635" cy="1800493"/>
          </a:xfrm>
        </p:spPr>
        <p:txBody>
          <a:bodyPr/>
          <a:lstStyle/>
          <a:p>
            <a:pPr algn="ctr"/>
            <a:r>
              <a:rPr lang="en-GB" dirty="0" smtClean="0"/>
              <a:t>Now, F# 3.0…</a:t>
            </a:r>
            <a:br>
              <a:rPr lang="en-GB" dirty="0" smtClean="0"/>
            </a:br>
            <a:r>
              <a:rPr lang="en-GB" dirty="0"/>
              <a:t/>
            </a:r>
            <a:br>
              <a:rPr lang="en-GB" dirty="0"/>
            </a:br>
            <a:r>
              <a:rPr lang="en-GB" sz="2400" dirty="0" smtClean="0"/>
              <a:t>(now available </a:t>
            </a:r>
            <a:r>
              <a:rPr lang="en-GB" sz="2400" dirty="0"/>
              <a:t>from </a:t>
            </a:r>
            <a:r>
              <a:rPr lang="en-GB" sz="2400" u="sng" dirty="0" smtClean="0">
                <a:solidFill>
                  <a:srgbClr val="FFFF00"/>
                </a:solidFill>
              </a:rPr>
              <a:t>www.fsharp.net</a:t>
            </a:r>
            <a:r>
              <a:rPr lang="en-GB" sz="2400" dirty="0" smtClean="0"/>
              <a:t>!) </a:t>
            </a:r>
            <a:endParaRPr lang="en-GB" dirty="0"/>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4294" y="1080719"/>
            <a:ext cx="11171635" cy="5581528"/>
          </a:xfrm>
        </p:spPr>
        <p:txBody>
          <a:bodyPr/>
          <a:lstStyle/>
          <a:p>
            <a:r>
              <a:rPr lang="en-GB" sz="5800" dirty="0">
                <a:latin typeface="Candara" pitchFamily="34" charset="0"/>
              </a:rPr>
              <a:t>A Challenge!</a:t>
            </a:r>
            <a:br>
              <a:rPr lang="en-GB" sz="5800" dirty="0">
                <a:latin typeface="Candara" pitchFamily="34" charset="0"/>
              </a:rPr>
            </a:br>
            <a:r>
              <a:rPr lang="en-GB" sz="5800" dirty="0">
                <a:latin typeface="Candara" pitchFamily="34" charset="0"/>
              </a:rPr>
              <a:t/>
            </a:r>
            <a:br>
              <a:rPr lang="en-GB" sz="5800" dirty="0">
                <a:latin typeface="Candara" pitchFamily="34" charset="0"/>
              </a:rPr>
            </a:br>
            <a:r>
              <a:rPr lang="en-GB" sz="3900" dirty="0">
                <a:solidFill>
                  <a:schemeClr val="tx1"/>
                </a:solidFill>
                <a:latin typeface="Candara" pitchFamily="34" charset="0"/>
              </a:rPr>
              <a:t>Task #1: A Chemistry Elements Class Library</a:t>
            </a:r>
            <a:br>
              <a:rPr lang="en-GB" sz="3900" dirty="0">
                <a:solidFill>
                  <a:schemeClr val="tx1"/>
                </a:solidFill>
                <a:latin typeface="Candara" pitchFamily="34" charset="0"/>
              </a:rPr>
            </a:br>
            <a:r>
              <a:rPr lang="en-GB" sz="3900" dirty="0">
                <a:solidFill>
                  <a:schemeClr val="tx1"/>
                </a:solidFill>
                <a:latin typeface="Candara" pitchFamily="34" charset="0"/>
              </a:rPr>
              <a:t/>
            </a:r>
            <a:br>
              <a:rPr lang="en-GB" sz="3900" dirty="0">
                <a:solidFill>
                  <a:schemeClr val="tx1"/>
                </a:solidFill>
                <a:latin typeface="Candara" pitchFamily="34" charset="0"/>
              </a:rPr>
            </a:br>
            <a:r>
              <a:rPr lang="en-GB" sz="3900" dirty="0">
                <a:solidFill>
                  <a:schemeClr val="tx1"/>
                </a:solidFill>
                <a:latin typeface="Candara" pitchFamily="34" charset="0"/>
              </a:rPr>
              <a:t>Task #2: A Biology Class Library</a:t>
            </a:r>
            <a:br>
              <a:rPr lang="en-GB" sz="3900" dirty="0">
                <a:solidFill>
                  <a:schemeClr val="tx1"/>
                </a:solidFill>
                <a:latin typeface="Candara" pitchFamily="34" charset="0"/>
              </a:rPr>
            </a:br>
            <a:r>
              <a:rPr lang="en-GB" sz="3900" dirty="0">
                <a:solidFill>
                  <a:schemeClr val="tx1"/>
                </a:solidFill>
                <a:latin typeface="Candara" pitchFamily="34" charset="0"/>
              </a:rPr>
              <a:t/>
            </a:r>
            <a:br>
              <a:rPr lang="en-GB" sz="3900" dirty="0">
                <a:solidFill>
                  <a:schemeClr val="tx1"/>
                </a:solidFill>
                <a:latin typeface="Candara" pitchFamily="34" charset="0"/>
              </a:rPr>
            </a:br>
            <a:r>
              <a:rPr lang="en-GB" sz="3900" dirty="0">
                <a:solidFill>
                  <a:schemeClr val="tx1"/>
                </a:solidFill>
                <a:latin typeface="Candara" pitchFamily="34" charset="0"/>
              </a:rPr>
              <a:t>Task #3: Repeat for all fields of human knowledge and endeavour…</a:t>
            </a:r>
            <a:r>
              <a:rPr lang="en-GB" sz="6600" dirty="0">
                <a:latin typeface="Candara" pitchFamily="34" charset="0"/>
              </a:rPr>
              <a:t/>
            </a:r>
            <a:br>
              <a:rPr lang="en-GB" sz="66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298869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Language Integrated Web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1682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399042" y="188683"/>
            <a:ext cx="11171635" cy="1108253"/>
          </a:xfrm>
        </p:spPr>
        <p:txBody>
          <a:bodyPr>
            <a:normAutofit fontScale="90000"/>
          </a:bodyPr>
          <a:lstStyle/>
          <a:p>
            <a:pPr eaLnBrk="1" hangingPunct="1">
              <a:defRPr/>
            </a:pPr>
            <a:r>
              <a:rPr lang="en-US" sz="6600" dirty="0">
                <a:solidFill>
                  <a:schemeClr val="bg1"/>
                </a:solidFill>
              </a:rPr>
              <a:t>F# and Open Source</a:t>
            </a:r>
            <a:endParaRPr sz="6600" b="1" dirty="0">
              <a:solidFill>
                <a:schemeClr val="bg1"/>
              </a:solidFill>
            </a:endParaRPr>
          </a:p>
        </p:txBody>
      </p:sp>
      <p:sp>
        <p:nvSpPr>
          <p:cNvPr id="6147" name="Text Placeholder 2"/>
          <p:cNvSpPr>
            <a:spLocks noGrp="1"/>
          </p:cNvSpPr>
          <p:nvPr>
            <p:ph type="body" idx="1"/>
          </p:nvPr>
        </p:nvSpPr>
        <p:spPr>
          <a:xfrm>
            <a:off x="843369" y="1760807"/>
            <a:ext cx="10727308" cy="1428413"/>
          </a:xfrm>
        </p:spPr>
        <p:txBody>
          <a:bodyPr anchor="ctr">
            <a:noAutofit/>
          </a:bodyPr>
          <a:lstStyle/>
          <a:p>
            <a:pPr lvl="0" algn="ctr">
              <a:lnSpc>
                <a:spcPct val="150000"/>
              </a:lnSpc>
              <a:buNone/>
              <a:defRPr/>
            </a:pPr>
            <a:endParaRPr lang="en-GB" sz="4400" dirty="0">
              <a:solidFill>
                <a:schemeClr val="bg1"/>
              </a:solidFill>
              <a:latin typeface="Segoe UI Light" pitchFamily="34" charset="0"/>
            </a:endParaRPr>
          </a:p>
          <a:p>
            <a:pPr lvl="0" algn="ctr">
              <a:lnSpc>
                <a:spcPct val="150000"/>
              </a:lnSpc>
              <a:buNone/>
              <a:defRPr/>
            </a:pPr>
            <a:endParaRPr lang="en-GB" sz="4400" dirty="0">
              <a:solidFill>
                <a:schemeClr val="bg1"/>
              </a:solidFill>
              <a:latin typeface="Segoe UI Light" pitchFamily="34" charset="0"/>
            </a:endParaRPr>
          </a:p>
          <a:p>
            <a:pPr lvl="0" algn="ctr">
              <a:lnSpc>
                <a:spcPct val="150000"/>
              </a:lnSpc>
              <a:buNone/>
              <a:defRPr/>
            </a:pPr>
            <a:r>
              <a:rPr lang="en-GB" sz="4400" dirty="0">
                <a:solidFill>
                  <a:schemeClr val="bg1"/>
                </a:solidFill>
                <a:latin typeface="Segoe UI Light" pitchFamily="34" charset="0"/>
              </a:rPr>
              <a:t>F# 2.0 </a:t>
            </a:r>
            <a:r>
              <a:rPr lang="en-GB" sz="4400" dirty="0" err="1">
                <a:solidFill>
                  <a:schemeClr val="bg1"/>
                </a:solidFill>
                <a:latin typeface="Segoe UI Light" pitchFamily="34" charset="0"/>
              </a:rPr>
              <a:t>compiler+library</a:t>
            </a:r>
            <a:r>
              <a:rPr lang="en-GB" sz="4400" dirty="0">
                <a:solidFill>
                  <a:schemeClr val="bg1"/>
                </a:solidFill>
                <a:latin typeface="Segoe UI Light" pitchFamily="34" charset="0"/>
              </a:rPr>
              <a:t> open source</a:t>
            </a:r>
          </a:p>
          <a:p>
            <a:pPr algn="ctr">
              <a:lnSpc>
                <a:spcPct val="150000"/>
              </a:lnSpc>
              <a:buNone/>
              <a:defRPr/>
            </a:pPr>
            <a:r>
              <a:rPr lang="en-US" sz="2900" u="sng" dirty="0">
                <a:solidFill>
                  <a:srgbClr val="FFFF00"/>
                </a:solidFill>
                <a:latin typeface="Segoe UI Light" pitchFamily="34" charset="0"/>
              </a:rPr>
              <a:t>http://github.com/fsharp/fsharp</a:t>
            </a:r>
          </a:p>
          <a:p>
            <a:pPr lvl="0" algn="ctr">
              <a:lnSpc>
                <a:spcPct val="150000"/>
              </a:lnSpc>
              <a:buNone/>
              <a:defRPr/>
            </a:pPr>
            <a:r>
              <a:rPr lang="en-GB" sz="2900" dirty="0">
                <a:solidFill>
                  <a:schemeClr val="bg1"/>
                </a:solidFill>
                <a:latin typeface="Segoe UI Light" pitchFamily="34" charset="0"/>
              </a:rPr>
              <a:t>Apache 2.0 license</a:t>
            </a:r>
          </a:p>
          <a:p>
            <a:pPr lvl="0" algn="ctr">
              <a:lnSpc>
                <a:spcPct val="150000"/>
              </a:lnSpc>
              <a:buNone/>
              <a:defRPr/>
            </a:pPr>
            <a:r>
              <a:rPr lang="en-GB" sz="2900" dirty="0">
                <a:solidFill>
                  <a:schemeClr val="bg1"/>
                </a:solidFill>
                <a:latin typeface="Segoe UI Light" pitchFamily="34" charset="0"/>
              </a:rPr>
              <a:t>Runs on Mac, Linux, Windows, Browser</a:t>
            </a:r>
            <a:r>
              <a:rPr lang="en-US" sz="2900" dirty="0">
                <a:solidFill>
                  <a:schemeClr val="bg1"/>
                </a:solidFill>
                <a:latin typeface="Segoe UI Light" pitchFamily="34" charset="0"/>
              </a:rPr>
              <a:t>s</a:t>
            </a:r>
          </a:p>
          <a:p>
            <a:pPr algn="ctr">
              <a:lnSpc>
                <a:spcPct val="150000"/>
              </a:lnSpc>
              <a:buNone/>
              <a:defRPr/>
            </a:pPr>
            <a:r>
              <a:rPr lang="en-GB" sz="2900" dirty="0">
                <a:solidFill>
                  <a:schemeClr val="bg1"/>
                </a:solidFill>
                <a:latin typeface="Segoe UI Light" pitchFamily="34" charset="0"/>
              </a:rPr>
              <a:t>Free Open-Source IDE Tooling with </a:t>
            </a:r>
            <a:r>
              <a:rPr lang="en-GB" sz="2900" dirty="0" err="1">
                <a:solidFill>
                  <a:schemeClr val="bg1"/>
                </a:solidFill>
                <a:latin typeface="Segoe UI Light" pitchFamily="34" charset="0"/>
              </a:rPr>
              <a:t>MonoDevelop</a:t>
            </a:r>
            <a:endParaRPr lang="en-US" sz="2900" dirty="0">
              <a:solidFill>
                <a:schemeClr val="bg1"/>
              </a:solidFill>
              <a:latin typeface="Segoe UI Light" pitchFamily="34" charset="0"/>
            </a:endParaRPr>
          </a:p>
          <a:p>
            <a:pPr lvl="0" algn="ctr">
              <a:lnSpc>
                <a:spcPct val="150000"/>
              </a:lnSpc>
              <a:buNone/>
              <a:defRPr/>
            </a:pPr>
            <a:r>
              <a:rPr lang="en-US" sz="2900" dirty="0">
                <a:solidFill>
                  <a:schemeClr val="bg1"/>
                </a:solidFill>
                <a:latin typeface="Segoe UI Light" pitchFamily="34" charset="0"/>
              </a:rPr>
              <a:t>F# 3.0 open source in preparation</a:t>
            </a:r>
          </a:p>
        </p:txBody>
      </p:sp>
      <p:sp>
        <p:nvSpPr>
          <p:cNvPr id="5" name="Text Placeholder 2"/>
          <p:cNvSpPr txBox="1">
            <a:spLocks/>
          </p:cNvSpPr>
          <p:nvPr/>
        </p:nvSpPr>
        <p:spPr>
          <a:xfrm>
            <a:off x="843370" y="1503906"/>
            <a:ext cx="10727308" cy="1428413"/>
          </a:xfrm>
          <a:prstGeom prst="rect">
            <a:avLst/>
          </a:prstGeom>
        </p:spPr>
        <p:txBody>
          <a:bodyPr vert="horz" wrap="square" lIns="0" tIns="0" rIns="0" bIns="0" rtlCol="0" anchor="ctr">
            <a:normAutofit/>
          </a:bodyPr>
          <a:lstStyle/>
          <a:p>
            <a:pPr marL="559678" indent="-559678" algn="ctr">
              <a:lnSpc>
                <a:spcPct val="90000"/>
              </a:lnSpc>
              <a:spcBef>
                <a:spcPct val="20000"/>
              </a:spcBef>
              <a:defRPr/>
            </a:pPr>
            <a:endParaRPr lang="en-GB" sz="39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34894377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Exploring Your World with </a:t>
            </a:r>
            <a:br>
              <a:rPr lang="en-GB" dirty="0" smtClean="0">
                <a:solidFill>
                  <a:schemeClr val="tx1"/>
                </a:solidFill>
              </a:rPr>
            </a:br>
            <a:r>
              <a:rPr lang="en-GB" dirty="0" smtClean="0">
                <a:solidFill>
                  <a:schemeClr val="tx1"/>
                </a:solidFill>
              </a:rPr>
              <a:t>Language Integrated World Bank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8126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F# Data Scripting for </a:t>
            </a:r>
            <a:r>
              <a:rPr lang="en-GB" dirty="0" err="1" smtClean="0">
                <a:solidFill>
                  <a:schemeClr val="tx1"/>
                </a:solidFill>
              </a:rPr>
              <a:t>Hadoop</a:t>
            </a:r>
            <a:r>
              <a:rPr lang="en-GB" dirty="0" smtClean="0">
                <a:solidFill>
                  <a:schemeClr val="tx1"/>
                </a:solidFill>
              </a:rPr>
              <a:t> and Hive</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397224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668" y="1062928"/>
            <a:ext cx="11171635" cy="6177076"/>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400" dirty="0">
                <a:latin typeface="Candara" pitchFamily="34" charset="0"/>
              </a:rPr>
              <a:t>“Just like a library”</a:t>
            </a:r>
            <a:br>
              <a:rPr lang="en-GB" sz="3400" dirty="0">
                <a:latin typeface="Candara" pitchFamily="34" charset="0"/>
              </a:rPr>
            </a:br>
            <a:r>
              <a:rPr lang="en-GB" sz="3400" dirty="0">
                <a:latin typeface="Candara" pitchFamily="34" charset="0"/>
              </a:rPr>
              <a:t/>
            </a:r>
            <a:br>
              <a:rPr lang="en-GB" sz="3400" dirty="0">
                <a:latin typeface="Candara" pitchFamily="34" charset="0"/>
              </a:rPr>
            </a:br>
            <a:r>
              <a:rPr lang="en-GB" sz="4400" dirty="0">
                <a:latin typeface="Candara" pitchFamily="34" charset="0"/>
              </a:rPr>
              <a:t>“</a:t>
            </a:r>
            <a:r>
              <a:rPr lang="en-GB" sz="3400" dirty="0">
                <a:latin typeface="Candara" pitchFamily="34" charset="0"/>
              </a:rPr>
              <a:t>A design-time component that computes a space of types and methods…”</a:t>
            </a:r>
            <a:br>
              <a:rPr lang="en-GB" sz="3400" dirty="0">
                <a:latin typeface="Candara" pitchFamily="34" charset="0"/>
              </a:rPr>
            </a:br>
            <a:r>
              <a:rPr lang="en-GB" sz="3400" dirty="0">
                <a:latin typeface="Candara" pitchFamily="34" charset="0"/>
              </a:rPr>
              <a:t/>
            </a:r>
            <a:br>
              <a:rPr lang="en-GB" sz="3400" dirty="0">
                <a:latin typeface="Candara" pitchFamily="34" charset="0"/>
              </a:rPr>
            </a:br>
            <a:r>
              <a:rPr lang="en-GB" sz="3400" dirty="0">
                <a:latin typeface="Candara" pitchFamily="34" charset="0"/>
              </a:rPr>
              <a:t>“An adaptor between data/services and the .NET type system…”</a:t>
            </a:r>
            <a:br>
              <a:rPr lang="en-GB" sz="3400" dirty="0">
                <a:latin typeface="Candara" pitchFamily="34" charset="0"/>
              </a:rPr>
            </a:br>
            <a:r>
              <a:rPr lang="en-GB" sz="3400" dirty="0">
                <a:latin typeface="Candara" pitchFamily="34" charset="0"/>
              </a:rPr>
              <a:t/>
            </a:r>
            <a:br>
              <a:rPr lang="en-GB" sz="3400" dirty="0">
                <a:latin typeface="Candara" pitchFamily="34" charset="0"/>
              </a:rPr>
            </a:br>
            <a:r>
              <a:rPr lang="en-GB" sz="3400" dirty="0">
                <a:latin typeface="Candara" pitchFamily="34" charset="0"/>
              </a:rPr>
              <a:t>“Staged, on-demand type macros…”</a:t>
            </a:r>
            <a:br>
              <a:rPr lang="en-GB" sz="3400" dirty="0">
                <a:latin typeface="Candara" pitchFamily="34" charset="0"/>
              </a:rPr>
            </a:br>
            <a:r>
              <a:rPr lang="en-GB" sz="3400" dirty="0">
                <a:latin typeface="Candara" pitchFamily="34" charset="0"/>
              </a:rPr>
              <a:t/>
            </a:r>
            <a:br>
              <a:rPr lang="en-GB" sz="34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363" y="1510702"/>
            <a:ext cx="11171635" cy="4265783"/>
          </a:xfrm>
        </p:spPr>
        <p:txBody>
          <a:bodyPr/>
          <a:lstStyle/>
          <a:p>
            <a:pPr algn="ctr"/>
            <a:r>
              <a:rPr lang="en-GB" sz="4400" dirty="0">
                <a:latin typeface="Candara" pitchFamily="34" charset="0"/>
              </a:rPr>
              <a:t>Note: Language still contains no data</a:t>
            </a:r>
            <a:br>
              <a:rPr lang="en-GB" sz="4400" dirty="0">
                <a:latin typeface="Candara" pitchFamily="34" charset="0"/>
              </a:rPr>
            </a:br>
            <a:r>
              <a:rPr lang="en-GB" sz="4400" dirty="0">
                <a:latin typeface="Candara" pitchFamily="34" charset="0"/>
              </a:rPr>
              <a:t/>
            </a:r>
            <a:br>
              <a:rPr lang="en-GB" sz="4400" dirty="0">
                <a:latin typeface="Candara" pitchFamily="34" charset="0"/>
              </a:rPr>
            </a:br>
            <a:r>
              <a:rPr lang="en-GB" sz="4400" dirty="0">
                <a:latin typeface="Candara" pitchFamily="34" charset="0"/>
              </a:rPr>
              <a:t/>
            </a:r>
            <a:br>
              <a:rPr lang="en-GB" sz="4400" dirty="0">
                <a:latin typeface="Candara" pitchFamily="34" charset="0"/>
              </a:rPr>
            </a:br>
            <a:r>
              <a:rPr lang="en-GB" sz="4400" dirty="0">
                <a:latin typeface="Candara" pitchFamily="34" charset="0"/>
              </a:rPr>
              <a:t>Open architecture</a:t>
            </a:r>
            <a:br>
              <a:rPr lang="en-GB" sz="4400" dirty="0">
                <a:latin typeface="Candara" pitchFamily="34" charset="0"/>
              </a:rPr>
            </a:br>
            <a:r>
              <a:rPr lang="en-GB" sz="4400" dirty="0">
                <a:latin typeface="Candara" pitchFamily="34" charset="0"/>
              </a:rPr>
              <a:t/>
            </a:r>
            <a:br>
              <a:rPr lang="en-GB" sz="4400" dirty="0">
                <a:latin typeface="Candara" pitchFamily="34" charset="0"/>
              </a:rPr>
            </a:br>
            <a:r>
              <a:rPr lang="en-GB" sz="4400" dirty="0">
                <a:latin typeface="Candara" pitchFamily="34" charset="0"/>
              </a:rPr>
              <a:t/>
            </a:r>
            <a:br>
              <a:rPr lang="en-GB" sz="4400" dirty="0">
                <a:latin typeface="Candara" pitchFamily="34" charset="0"/>
              </a:rPr>
            </a:br>
            <a:r>
              <a:rPr lang="en-GB" sz="4400" dirty="0">
                <a:latin typeface="Candara" pitchFamily="34" charset="0"/>
              </a:rPr>
              <a:t>You can write your own type provider</a:t>
            </a:r>
            <a:endParaRPr lang="en-GB" sz="3400" dirty="0">
              <a:latin typeface="Candara" pitchFamily="34"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479363" y="1510704"/>
          <a:ext cx="11171635" cy="3878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899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900" b="1" dirty="0"/>
              <a:t>Part 2</a:t>
            </a:r>
            <a:br>
              <a:rPr lang="en-GB" sz="4900" b="1" dirty="0"/>
            </a:br>
            <a:r>
              <a:rPr lang="en-GB" sz="4900" dirty="0"/>
              <a:t/>
            </a:r>
            <a:br>
              <a:rPr lang="en-GB" sz="4900" dirty="0"/>
            </a:br>
            <a:r>
              <a:rPr lang="en-GB" sz="4900" dirty="0"/>
              <a:t>Themes in Information Rich Programming</a:t>
            </a:r>
            <a:br>
              <a:rPr lang="en-GB" sz="4900" dirty="0"/>
            </a:br>
            <a:endParaRPr lang="en-GB" sz="3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6273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609363" y="1600572"/>
            <a:ext cx="6635935" cy="4618187"/>
          </a:xfrm>
        </p:spPr>
        <p:txBody>
          <a:bodyPr/>
          <a:lstStyle/>
          <a:p>
            <a:pPr marL="0" indent="0">
              <a:buNone/>
            </a:pPr>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spTree>
    <p:extLst>
      <p:ext uri="{BB962C8B-B14F-4D97-AF65-F5344CB8AC3E}">
        <p14:creationId xmlns:p14="http://schemas.microsoft.com/office/powerpoint/2010/main" val="4742912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2" y="4331650"/>
            <a:ext cx="5921729" cy="165656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609363" y="1600572"/>
            <a:ext cx="6635935" cy="4428905"/>
          </a:xfrm>
        </p:spPr>
        <p:txBody>
          <a:bodyPr/>
          <a:lstStyle/>
          <a:p>
            <a:pPr marL="0" indent="0">
              <a:buNone/>
            </a:pPr>
            <a:r>
              <a:rPr lang="en-GB" dirty="0" smtClean="0"/>
              <a:t>Existing techniques have major problems</a:t>
            </a:r>
          </a:p>
          <a:p>
            <a:pPr lvl="1"/>
            <a:r>
              <a:rPr lang="en-GB" dirty="0" smtClean="0"/>
              <a:t>Over-reliance on code-generation</a:t>
            </a:r>
          </a:p>
          <a:p>
            <a:pPr lvl="1"/>
            <a:r>
              <a:rPr lang="en-GB" dirty="0" smtClean="0"/>
              <a:t>Do not scale</a:t>
            </a:r>
          </a:p>
          <a:p>
            <a:pPr lvl="1"/>
            <a:r>
              <a:rPr lang="en-GB" dirty="0" smtClean="0"/>
              <a:t>No tooling</a:t>
            </a:r>
          </a:p>
          <a:p>
            <a:pPr lvl="1"/>
            <a:r>
              <a:rPr lang="en-GB" dirty="0" smtClean="0"/>
              <a:t>No strong types</a:t>
            </a:r>
          </a:p>
          <a:p>
            <a:pPr lvl="1"/>
            <a:r>
              <a:rPr lang="en-GB" dirty="0" smtClean="0"/>
              <a:t>Lowest-common-denominator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308" y="1217298"/>
            <a:ext cx="4151279" cy="29082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8" y="4366116"/>
            <a:ext cx="5249918" cy="158763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9893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63" y="3016001"/>
            <a:ext cx="11171635" cy="609398"/>
          </a:xfrm>
        </p:spPr>
        <p:txBody>
          <a:bodyPr/>
          <a:lstStyle/>
          <a:p>
            <a:pPr algn="ctr"/>
            <a:r>
              <a:rPr lang="en-GB" sz="4400" dirty="0">
                <a:latin typeface="Candara" pitchFamily="34" charset="0"/>
              </a:rPr>
              <a:t>Time for a paradigm shift?</a:t>
            </a:r>
            <a:endParaRPr lang="en-GB" sz="3400" dirty="0">
              <a:latin typeface="Candara" pitchFamily="34" charset="0"/>
            </a:endParaRPr>
          </a:p>
        </p:txBody>
      </p:sp>
    </p:spTree>
    <p:extLst>
      <p:ext uri="{BB962C8B-B14F-4D97-AF65-F5344CB8AC3E}">
        <p14:creationId xmlns:p14="http://schemas.microsoft.com/office/powerpoint/2010/main" val="69063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03122" y="3718885"/>
                <a:ext cx="11171635" cy="609539"/>
              </a:xfrm>
            </p:spPr>
            <p:txBody>
              <a:bodyPr>
                <a:noAutofit/>
              </a:bodyPr>
              <a:lstStyle/>
              <a:p>
                <a:r>
                  <a:rPr lang="en-GB" sz="10700" dirty="0">
                    <a:latin typeface="ZapfChancery"/>
                    <a:sym typeface="Symbol"/>
                  </a:rPr>
                  <a:t></a:t>
                </a:r>
                <a:r>
                  <a:rPr lang="en-GB" sz="10700" dirty="0">
                    <a:ea typeface="Cambria Math"/>
                  </a:rPr>
                  <a:t> </a:t>
                </a:r>
                <a14:m>
                  <m:oMath xmlns:m="http://schemas.openxmlformats.org/officeDocument/2006/math">
                    <m:r>
                      <a:rPr lang="en-GB" sz="10700" i="1" dirty="0">
                        <a:latin typeface="Cambria Math"/>
                        <a:ea typeface="Cambria Math"/>
                      </a:rPr>
                      <m:t>⊢</m:t>
                    </m:r>
                    <m:r>
                      <a:rPr lang="en-GB" sz="14100">
                        <a:latin typeface="Cambria Math"/>
                        <a:sym typeface="Symbol"/>
                      </a:rPr>
                      <m:t> </m:t>
                    </m:r>
                    <m:r>
                      <a:rPr lang="en-GB" sz="11700" i="1">
                        <a:latin typeface="Cambria Math"/>
                        <a:sym typeface="Symbol"/>
                      </a:rPr>
                      <m:t>𝒆</m:t>
                    </m:r>
                  </m:oMath>
                </a14:m>
                <a:r>
                  <a:rPr lang="en-GB" sz="10700" dirty="0">
                    <a:latin typeface="Times New Roman" pitchFamily="18" charset="0"/>
                    <a:cs typeface="Times New Roman" pitchFamily="18" charset="0"/>
                  </a:rPr>
                  <a:t>   :  </a:t>
                </a:r>
                <a:r>
                  <a:rPr lang="en-GB" sz="10700" dirty="0">
                    <a:latin typeface="ZapfChancery"/>
                    <a:sym typeface="Symbol"/>
                  </a:rPr>
                  <a:t></a:t>
                </a:r>
                <a:endParaRPr lang="en-GB" sz="66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7430" y="3718024"/>
                <a:ext cx="8382000" cy="609398"/>
              </a:xfrm>
              <a:blipFill rotWithShape="1">
                <a:blip r:embed="rId2"/>
                <a:stretch>
                  <a:fillRect t="-86000" b="-204000"/>
                </a:stretch>
              </a:blipFill>
            </p:spPr>
            <p:txBody>
              <a:bodyPr/>
              <a:lstStyle/>
              <a:p>
                <a:r>
                  <a:rPr lang="en-GB">
                    <a:noFill/>
                  </a:rPr>
                  <a:t> </a:t>
                </a:r>
              </a:p>
            </p:txBody>
          </p:sp>
        </mc:Fallback>
      </mc:AlternateContent>
      <p:sp>
        <p:nvSpPr>
          <p:cNvPr id="3" name="Rectangular Callout 2"/>
          <p:cNvSpPr/>
          <p:nvPr/>
        </p:nvSpPr>
        <p:spPr bwMode="auto">
          <a:xfrm>
            <a:off x="3445975" y="2390074"/>
            <a:ext cx="6570413" cy="712408"/>
          </a:xfrm>
          <a:prstGeom prst="wedgeRectCallout">
            <a:avLst>
              <a:gd name="adj1" fmla="val -49270"/>
              <a:gd name="adj2" fmla="val 162900"/>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11159" tIns="55579" rIns="111159" bIns="55579" numCol="1" rtlCol="0" anchor="ctr" anchorCtr="0" compatLnSpc="1">
            <a:prstTxWarp prst="textNoShape">
              <a:avLst/>
            </a:prstTxWarp>
            <a:spAutoFit/>
          </a:bodyPr>
          <a:lstStyle/>
          <a:p>
            <a:pPr algn="ctr" defTabSz="1111270" fontAlgn="base">
              <a:spcBef>
                <a:spcPct val="0"/>
              </a:spcBef>
              <a:spcAft>
                <a:spcPct val="0"/>
              </a:spcAft>
            </a:pPr>
            <a:r>
              <a:rPr lang="en-GB" sz="3900" dirty="0">
                <a:solidFill>
                  <a:srgbClr val="FFFFFF"/>
                </a:solidFill>
                <a:effectLst>
                  <a:outerShdw blurRad="38100" dist="38100" dir="2700000" algn="tl">
                    <a:srgbClr val="000000">
                      <a:alpha val="43137"/>
                    </a:srgbClr>
                  </a:outerShdw>
                </a:effectLst>
                <a:latin typeface="Calibri" pitchFamily="34" charset="0"/>
              </a:rPr>
              <a:t>The neglected child?</a:t>
            </a:r>
          </a:p>
        </p:txBody>
      </p:sp>
    </p:spTree>
    <p:extLst>
      <p:ext uri="{BB962C8B-B14F-4D97-AF65-F5344CB8AC3E}">
        <p14:creationId xmlns:p14="http://schemas.microsoft.com/office/powerpoint/2010/main" val="4983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900" b="1" dirty="0"/>
              <a:t>Part 0</a:t>
            </a:r>
            <a:br>
              <a:rPr lang="en-GB" sz="4900" b="1" dirty="0"/>
            </a:br>
            <a:r>
              <a:rPr lang="en-GB" sz="4900" dirty="0"/>
              <a:t/>
            </a:r>
            <a:br>
              <a:rPr lang="en-GB" sz="4900" dirty="0"/>
            </a:br>
            <a:r>
              <a:rPr lang="en-GB" sz="4900" dirty="0"/>
              <a:t>A quick retrospective</a:t>
            </a:r>
            <a:br>
              <a:rPr lang="en-GB" sz="4900" dirty="0"/>
            </a:br>
            <a:endParaRPr lang="en-GB" sz="3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44640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03122" y="3718885"/>
                <a:ext cx="11171635" cy="609539"/>
              </a:xfrm>
            </p:spPr>
            <p:txBody>
              <a:bodyPr>
                <a:noAutofit/>
              </a:bodyPr>
              <a:lstStyle/>
              <a:p>
                <a:r>
                  <a:rPr lang="en-GB" sz="10700" dirty="0">
                    <a:latin typeface="ZapfChancery"/>
                    <a:sym typeface="Symbol"/>
                  </a:rPr>
                  <a:t></a:t>
                </a:r>
                <a:r>
                  <a:rPr lang="en-GB" sz="10700" baseline="-25000" dirty="0">
                    <a:latin typeface="ZapfChancery"/>
                    <a:sym typeface="Symbol"/>
                  </a:rPr>
                  <a:t>0</a:t>
                </a:r>
                <a:r>
                  <a:rPr lang="en-GB" sz="10700" dirty="0">
                    <a:ea typeface="Cambria Math"/>
                  </a:rPr>
                  <a:t> = </a:t>
                </a:r>
                <a:r>
                  <a:rPr lang="en-GB" sz="10700" dirty="0">
                    <a:latin typeface="Consolas" pitchFamily="49" charset="0"/>
                    <a:ea typeface="Cambria Math"/>
                    <a:cs typeface="Consolas" pitchFamily="49" charset="0"/>
                  </a:rPr>
                  <a:t>0</a:t>
                </a:r>
                <a14:m>
                  <m:oMath xmlns:m="http://schemas.openxmlformats.org/officeDocument/2006/math">
                    <m:r>
                      <a:rPr lang="en-GB" sz="14100">
                        <a:latin typeface="Cambria Math"/>
                        <a:sym typeface="Symbol"/>
                      </a:rPr>
                      <m:t> </m:t>
                    </m:r>
                  </m:oMath>
                </a14:m>
                <a:endParaRPr lang="en-GB" sz="66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03122" y="3718885"/>
                <a:ext cx="11171635" cy="609539"/>
              </a:xfrm>
              <a:blipFill rotWithShape="1">
                <a:blip r:embed="rId2"/>
                <a:stretch>
                  <a:fillRect t="-46000" b="-334000"/>
                </a:stretch>
              </a:blipFill>
            </p:spPr>
            <p:txBody>
              <a:bodyPr/>
              <a:lstStyle/>
              <a:p>
                <a:r>
                  <a:rPr lang="en-GB">
                    <a:noFill/>
                  </a:rPr>
                  <a:t> </a:t>
                </a:r>
              </a:p>
            </p:txBody>
          </p:sp>
        </mc:Fallback>
      </mc:AlternateContent>
      <p:sp>
        <p:nvSpPr>
          <p:cNvPr id="3" name="Rectangular Callout 2"/>
          <p:cNvSpPr/>
          <p:nvPr/>
        </p:nvSpPr>
        <p:spPr bwMode="auto">
          <a:xfrm>
            <a:off x="3445975" y="2390074"/>
            <a:ext cx="6570413" cy="712408"/>
          </a:xfrm>
          <a:prstGeom prst="wedgeRectCallout">
            <a:avLst>
              <a:gd name="adj1" fmla="val -21833"/>
              <a:gd name="adj2" fmla="val 187333"/>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11159" tIns="55579" rIns="111159" bIns="55579" numCol="1" rtlCol="0" anchor="ctr" anchorCtr="0" compatLnSpc="1">
            <a:prstTxWarp prst="textNoShape">
              <a:avLst/>
            </a:prstTxWarp>
            <a:spAutoFit/>
          </a:bodyPr>
          <a:lstStyle/>
          <a:p>
            <a:pPr algn="ctr" defTabSz="1111270" fontAlgn="base">
              <a:spcBef>
                <a:spcPct val="0"/>
              </a:spcBef>
              <a:spcAft>
                <a:spcPct val="0"/>
              </a:spcAft>
            </a:pPr>
            <a:r>
              <a:rPr lang="en-GB" sz="3900" dirty="0">
                <a:solidFill>
                  <a:srgbClr val="FFFFFF"/>
                </a:solidFill>
                <a:effectLst>
                  <a:outerShdw blurRad="38100" dist="38100" dir="2700000" algn="tl">
                    <a:srgbClr val="000000">
                      <a:alpha val="43137"/>
                    </a:srgbClr>
                  </a:outerShdw>
                </a:effectLst>
                <a:latin typeface="Calibri" pitchFamily="34" charset="0"/>
              </a:rPr>
              <a:t>The great lie!!!</a:t>
            </a:r>
          </a:p>
        </p:txBody>
      </p:sp>
    </p:spTree>
    <p:extLst>
      <p:ext uri="{BB962C8B-B14F-4D97-AF65-F5344CB8AC3E}">
        <p14:creationId xmlns:p14="http://schemas.microsoft.com/office/powerpoint/2010/main" val="37756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6517" y="979020"/>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#1</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i="1" dirty="0"/>
              <a:t>Information-rich programming</a:t>
            </a:r>
            <a:r>
              <a:rPr lang="en-US" sz="2900" dirty="0"/>
              <a:t> is where external schematized information sources are integral to the operation of the programs being constructed. </a:t>
            </a:r>
            <a:br>
              <a:rPr lang="en-US" sz="2900" dirty="0"/>
            </a:br>
            <a:r>
              <a:rPr lang="en-US" sz="2900" dirty="0"/>
              <a:t/>
            </a:r>
            <a:br>
              <a:rPr lang="en-US" sz="2900" dirty="0"/>
            </a:br>
            <a:r>
              <a:rPr lang="en-US" sz="2900" dirty="0"/>
              <a:t/>
            </a:r>
            <a:br>
              <a:rPr lang="en-US" sz="2900" dirty="0"/>
            </a:br>
            <a:r>
              <a:rPr lang="en-US" sz="2400" dirty="0"/>
              <a:t/>
            </a:r>
            <a:br>
              <a:rPr lang="en-US" sz="2400" dirty="0"/>
            </a:br>
            <a:r>
              <a:rPr lang="en-US" sz="2200" dirty="0"/>
              <a:t>These may be as simple as textual DSLs embedded as strings in the program itself, as familiar as SQL databases, as massive as a service exposing Wikipedia data, or the world-wide-web of HTML documents itself.</a:t>
            </a:r>
            <a:r>
              <a:rPr lang="en-GB" sz="2200" dirty="0"/>
              <a:t/>
            </a:r>
            <a:br>
              <a:rPr lang="en-GB" sz="2200" dirty="0"/>
            </a:br>
            <a:endParaRPr lang="en-GB" sz="49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248" y="902802"/>
            <a:ext cx="11171635" cy="664951"/>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Definition #2</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US" sz="2900" dirty="0"/>
              <a:t>A </a:t>
            </a:r>
            <a:r>
              <a:rPr lang="en-US" sz="2900" i="1" dirty="0"/>
              <a:t>(strongly-typed) information-rich programming language</a:t>
            </a:r>
            <a:r>
              <a:rPr lang="en-US" sz="2900" dirty="0"/>
              <a:t> integrates external information sources, where the schema and content of these sources are presented in a (strongly-typed) idiomatic form</a:t>
            </a:r>
            <a:br>
              <a:rPr lang="en-US" sz="2900" dirty="0"/>
            </a:br>
            <a:r>
              <a:rPr lang="en-US" sz="2400" dirty="0"/>
              <a:t/>
            </a:r>
            <a:br>
              <a:rPr lang="en-US" sz="2400" dirty="0"/>
            </a:br>
            <a:endParaRPr lang="en-GB" sz="49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768" y="527271"/>
            <a:ext cx="11171635" cy="609539"/>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Theme #1</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Big Data</a:t>
            </a:r>
            <a:r>
              <a:rPr lang="en-GB" sz="3400" dirty="0">
                <a:latin typeface="Candara" pitchFamily="34" charset="0"/>
              </a:rPr>
              <a:t>  </a:t>
            </a:r>
            <a:r>
              <a:rPr lang="en-GB" sz="3400" dirty="0">
                <a:latin typeface="Candara" pitchFamily="34" charset="0"/>
                <a:sym typeface="Wingdings" pitchFamily="2" charset="2"/>
              </a:rPr>
              <a:t> </a:t>
            </a:r>
            <a:r>
              <a:rPr lang="en-GB" sz="4900" dirty="0">
                <a:latin typeface="Candara" pitchFamily="34" charset="0"/>
                <a:sym typeface="Wingdings" pitchFamily="2" charset="2"/>
              </a:rPr>
              <a:t>Big Metadata</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900" dirty="0">
                <a:latin typeface="Candara" pitchFamily="34" charset="0"/>
                <a:sym typeface="Wingdings" pitchFamily="2" charset="2"/>
              </a:rPr>
              <a:t>Strongly typed languages and tooling </a:t>
            </a:r>
            <a:r>
              <a:rPr lang="en-GB" sz="2900" i="1" dirty="0">
                <a:latin typeface="Candara" pitchFamily="34" charset="0"/>
                <a:sym typeface="Wingdings" pitchFamily="2" charset="2"/>
              </a:rPr>
              <a:t>must</a:t>
            </a:r>
            <a:r>
              <a:rPr lang="en-GB" sz="2900" dirty="0">
                <a:latin typeface="Candara" pitchFamily="34" charset="0"/>
                <a:sym typeface="Wingdings" pitchFamily="2" charset="2"/>
              </a:rPr>
              <a:t> have a role here, surely!</a:t>
            </a: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endParaRPr lang="en-GB" sz="49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513" y="270037"/>
            <a:ext cx="11171635" cy="609539"/>
          </a:xfrm>
        </p:spPr>
        <p:txBody>
          <a:bodyPr>
            <a:noAutofit/>
          </a:bodyPr>
          <a:lstStyle/>
          <a:p>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Theme #2</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Huge Information Spaces can and should be viewed as Software Components</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2400" dirty="0">
                <a:latin typeface="Candara" pitchFamily="34" charset="0"/>
              </a:rPr>
              <a:t>example: </a:t>
            </a:r>
            <a:br>
              <a:rPr lang="en-GB" sz="2400" dirty="0">
                <a:latin typeface="Candara" pitchFamily="34" charset="0"/>
              </a:rPr>
            </a:br>
            <a:r>
              <a:rPr lang="en-GB" sz="2400" dirty="0">
                <a:latin typeface="Candara" pitchFamily="34" charset="0"/>
              </a:rPr>
              <a:t>schema change &lt;-&gt; component versioning &lt;-&gt; </a:t>
            </a:r>
            <a:br>
              <a:rPr lang="en-GB" sz="2400" dirty="0">
                <a:latin typeface="Candara" pitchFamily="34" charset="0"/>
              </a:rPr>
            </a:br>
            <a:r>
              <a:rPr lang="en-GB" sz="2400" dirty="0">
                <a:latin typeface="Candara" pitchFamily="34" charset="0"/>
              </a:rPr>
              <a:t>source compatibility &lt;-&gt; binary compatibility</a:t>
            </a:r>
            <a:r>
              <a:rPr lang="en-GB" sz="4900" dirty="0">
                <a:latin typeface="Candara" pitchFamily="34" charset="0"/>
              </a:rPr>
              <a:t/>
            </a:r>
            <a:br>
              <a:rPr lang="en-GB" sz="4900" dirty="0">
                <a:latin typeface="Candara" pitchFamily="34" charset="0"/>
              </a:rPr>
            </a:br>
            <a:r>
              <a:rPr lang="en-GB" sz="2400" dirty="0">
                <a:latin typeface="Candara" pitchFamily="34" charset="0"/>
              </a:rPr>
              <a:t/>
            </a:r>
            <a:br>
              <a:rPr lang="en-GB" sz="2400" dirty="0">
                <a:latin typeface="Candara" pitchFamily="34" charset="0"/>
              </a:rPr>
            </a:br>
            <a:r>
              <a:rPr lang="en-GB" sz="2400" dirty="0">
                <a:latin typeface="Candara" pitchFamily="34" charset="0"/>
              </a:rPr>
              <a:t>example: </a:t>
            </a:r>
            <a:br>
              <a:rPr lang="en-GB" sz="2400" dirty="0">
                <a:latin typeface="Candara" pitchFamily="34" charset="0"/>
              </a:rPr>
            </a:br>
            <a:r>
              <a:rPr lang="en-GB" sz="2400" dirty="0">
                <a:latin typeface="Candara" pitchFamily="34" charset="0"/>
              </a:rPr>
              <a:t>software component engineering  &lt;-&gt;  information space engineering</a:t>
            </a: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900" dirty="0">
                <a:latin typeface="Candara" pitchFamily="34" charset="0"/>
              </a:rPr>
              <a:t>Theme #3</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a:latin typeface="Candara" pitchFamily="34" charset="0"/>
              </a:rPr>
              <a:t>Multiple Data Standards with One Simple Mechanism</a:t>
            </a:r>
            <a:br>
              <a:rPr lang="en-GB" sz="4400" dirty="0">
                <a:latin typeface="Candara" pitchFamily="34" charset="0"/>
              </a:rPr>
            </a:br>
            <a:r>
              <a:rPr lang="en-GB" sz="4900" dirty="0">
                <a:latin typeface="Candara" pitchFamily="34" charset="0"/>
              </a:rPr>
              <a:t/>
            </a:r>
            <a:br>
              <a:rPr lang="en-GB" sz="4900" dirty="0">
                <a:latin typeface="Candara" pitchFamily="34" charset="0"/>
              </a:rPr>
            </a:br>
            <a:r>
              <a:rPr lang="en-GB" sz="2900" dirty="0">
                <a:latin typeface="Candara" pitchFamily="34" charset="0"/>
              </a:rPr>
              <a:t>Rich type systems, importing rich metadata where it exists</a:t>
            </a:r>
            <a:br>
              <a:rPr lang="en-GB" sz="2900" dirty="0">
                <a:latin typeface="Candara" pitchFamily="34" charset="0"/>
              </a:rPr>
            </a:br>
            <a:endParaRPr lang="en-GB" sz="29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4900" dirty="0">
                <a:latin typeface="Candara" pitchFamily="34" charset="0"/>
              </a:rPr>
              <a:t>Theme #4</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400" dirty="0">
                <a:latin typeface="Candara" pitchFamily="34" charset="0"/>
              </a:rPr>
              <a:t>Measure languages by their effectiveness  at working with rich external information spaces</a:t>
            </a:r>
            <a:br>
              <a:rPr lang="en-GB" sz="4400" dirty="0">
                <a:latin typeface="Candara" pitchFamily="34" charset="0"/>
              </a:rPr>
            </a:br>
            <a:r>
              <a:rPr lang="en-GB" sz="2900" dirty="0">
                <a:latin typeface="Candara" pitchFamily="34" charset="0"/>
                <a:sym typeface="Wingdings" pitchFamily="2" charset="2"/>
              </a:rPr>
              <a:t/>
            </a:r>
            <a:br>
              <a:rPr lang="en-GB" sz="2900" dirty="0">
                <a:latin typeface="Candara" pitchFamily="34" charset="0"/>
                <a:sym typeface="Wingdings" pitchFamily="2" charset="2"/>
              </a:rPr>
            </a:br>
            <a:r>
              <a:rPr lang="en-GB" sz="2900" dirty="0">
                <a:latin typeface="Candara" pitchFamily="34" charset="0"/>
                <a:sym typeface="Wingdings" pitchFamily="2" charset="2"/>
              </a:rPr>
              <a:t>Example: queries, JSON, XML, type providers, </a:t>
            </a:r>
            <a:r>
              <a:rPr lang="en-GB" sz="2900" dirty="0" err="1">
                <a:latin typeface="Candara" pitchFamily="34" charset="0"/>
                <a:sym typeface="Wingdings" pitchFamily="2" charset="2"/>
              </a:rPr>
              <a:t>async</a:t>
            </a:r>
            <a:r>
              <a:rPr lang="en-GB" sz="2900" dirty="0">
                <a:latin typeface="Candara" pitchFamily="34" charset="0"/>
                <a:sym typeface="Wingdings" pitchFamily="2" charset="2"/>
              </a:rPr>
              <a:t>…</a:t>
            </a:r>
            <a:br>
              <a:rPr lang="en-GB" sz="2900" dirty="0">
                <a:latin typeface="Candara" pitchFamily="34" charset="0"/>
                <a:sym typeface="Wingdings" pitchFamily="2" charset="2"/>
              </a:rPr>
            </a:br>
            <a:endParaRPr lang="en-GB" sz="29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938" y="2099260"/>
            <a:ext cx="11171635" cy="609539"/>
          </a:xfrm>
        </p:spPr>
        <p:txBody>
          <a:bodyPr>
            <a:noAutofit/>
          </a:bodyPr>
          <a:lstStyle/>
          <a:p>
            <a:r>
              <a:rPr lang="en-GB" sz="4900" dirty="0">
                <a:latin typeface="Candara" pitchFamily="34" charset="0"/>
              </a:rPr>
              <a:t>Theme #5</a:t>
            </a:r>
            <a:br>
              <a:rPr lang="en-GB" sz="4900" dirty="0">
                <a:latin typeface="Candara" pitchFamily="34" charset="0"/>
              </a:rPr>
            </a:br>
            <a:r>
              <a:rPr lang="en-GB" sz="4900" dirty="0">
                <a:latin typeface="Candara" pitchFamily="34" charset="0"/>
              </a:rPr>
              <a:t/>
            </a:r>
            <a:br>
              <a:rPr lang="en-GB" sz="4900" dirty="0">
                <a:latin typeface="Candara" pitchFamily="34" charset="0"/>
              </a:rPr>
            </a:br>
            <a:r>
              <a:rPr lang="en-GB" sz="4900" dirty="0">
                <a:latin typeface="Candara" pitchFamily="34" charset="0"/>
              </a:rPr>
              <a:t>Programming Type Systems v.</a:t>
            </a:r>
            <a:r>
              <a:rPr lang="en-GB" sz="4900" dirty="0">
                <a:latin typeface="Candara" pitchFamily="34" charset="0"/>
                <a:sym typeface="Wingdings" pitchFamily="2" charset="2"/>
              </a:rPr>
              <a:t> </a:t>
            </a:r>
            <a:br>
              <a:rPr lang="en-GB" sz="4900" dirty="0">
                <a:latin typeface="Candara" pitchFamily="34" charset="0"/>
                <a:sym typeface="Wingdings" pitchFamily="2" charset="2"/>
              </a:rPr>
            </a:br>
            <a:r>
              <a:rPr lang="en-GB" sz="4900" dirty="0">
                <a:latin typeface="Candara" pitchFamily="34" charset="0"/>
                <a:sym typeface="Wingdings" pitchFamily="2" charset="2"/>
              </a:rPr>
              <a:t>Information Space Metadata</a:t>
            </a:r>
            <a:br>
              <a:rPr lang="en-GB" sz="4900" dirty="0">
                <a:latin typeface="Candara" pitchFamily="34" charset="0"/>
                <a:sym typeface="Wingdings" pitchFamily="2" charset="2"/>
              </a:rPr>
            </a:br>
            <a:r>
              <a:rPr lang="en-GB" sz="4900" dirty="0">
                <a:latin typeface="Candara" pitchFamily="34" charset="0"/>
                <a:sym typeface="Wingdings" pitchFamily="2" charset="2"/>
              </a:rPr>
              <a:t>Synergy or Conflict?</a:t>
            </a:r>
            <a:br>
              <a:rPr lang="en-GB" sz="4900" dirty="0">
                <a:latin typeface="Candara" pitchFamily="34" charset="0"/>
                <a:sym typeface="Wingdings" pitchFamily="2" charset="2"/>
              </a:rPr>
            </a:br>
            <a:r>
              <a:rPr lang="en-GB" sz="4900" dirty="0">
                <a:latin typeface="Candara" pitchFamily="34" charset="0"/>
                <a:sym typeface="Wingdings" pitchFamily="2" charset="2"/>
              </a:rPr>
              <a:t/>
            </a:r>
            <a:br>
              <a:rPr lang="en-GB" sz="4900" dirty="0">
                <a:latin typeface="Candara" pitchFamily="34" charset="0"/>
                <a:sym typeface="Wingdings" pitchFamily="2" charset="2"/>
              </a:rPr>
            </a:br>
            <a:r>
              <a:rPr lang="en-GB" sz="24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4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718" y="851196"/>
            <a:ext cx="11171635" cy="609539"/>
          </a:xfrm>
        </p:spPr>
        <p:txBody>
          <a:bodyPr>
            <a:noAutofit/>
          </a:bodyPr>
          <a:lstStyle/>
          <a:p>
            <a:r>
              <a:rPr lang="en-GB" sz="4900" dirty="0">
                <a:latin typeface="Candara" pitchFamily="34" charset="0"/>
              </a:rPr>
              <a:t>Some Sample Research Questions</a:t>
            </a:r>
            <a:br>
              <a:rPr lang="en-GB" sz="4900" dirty="0">
                <a:latin typeface="Candara" pitchFamily="34" charset="0"/>
              </a:rPr>
            </a:br>
            <a:r>
              <a:rPr lang="en-GB" sz="4900" dirty="0">
                <a:latin typeface="Candara" pitchFamily="34" charset="0"/>
              </a:rPr>
              <a:t/>
            </a:r>
            <a:br>
              <a:rPr lang="en-GB" sz="4900" dirty="0">
                <a:latin typeface="Candara" pitchFamily="34" charset="0"/>
              </a:rPr>
            </a:br>
            <a:endParaRPr lang="en-GB" sz="2400" dirty="0">
              <a:latin typeface="Candara" pitchFamily="34" charset="0"/>
            </a:endParaRPr>
          </a:p>
        </p:txBody>
      </p:sp>
      <p:sp>
        <p:nvSpPr>
          <p:cNvPr id="4" name="TextBox 3"/>
          <p:cNvSpPr txBox="1"/>
          <p:nvPr/>
        </p:nvSpPr>
        <p:spPr>
          <a:xfrm>
            <a:off x="1040994" y="1895915"/>
            <a:ext cx="4659080" cy="1246495"/>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design </a:t>
            </a:r>
            <a:r>
              <a:rPr lang="en-GB" sz="2700" b="1" dirty="0">
                <a:latin typeface="Segoe Light" pitchFamily="34" charset="0"/>
              </a:rPr>
              <a:t>type systems which incorporate </a:t>
            </a:r>
            <a:r>
              <a:rPr lang="en-GB" sz="2700" b="1" dirty="0">
                <a:solidFill>
                  <a:srgbClr val="FFFF00"/>
                </a:solidFill>
                <a:latin typeface="Segoe Light" pitchFamily="34" charset="0"/>
              </a:rPr>
              <a:t>schema change policies</a:t>
            </a:r>
            <a:r>
              <a:rPr lang="en-GB" sz="2700" b="1" dirty="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6144400" y="2908300"/>
            <a:ext cx="4659080" cy="830997"/>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a:t>
            </a:r>
            <a:r>
              <a:rPr lang="en-GB" sz="2700" b="1" dirty="0">
                <a:solidFill>
                  <a:srgbClr val="FFFF00"/>
                </a:solidFill>
                <a:latin typeface="Segoe Light" pitchFamily="34" charset="0"/>
              </a:rPr>
              <a:t>automatically find bugs in provider components</a:t>
            </a:r>
            <a:r>
              <a:rPr lang="en-GB" sz="2700" b="1" dirty="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596666" y="3416248"/>
            <a:ext cx="4659080" cy="830997"/>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automatically </a:t>
            </a:r>
            <a:r>
              <a:rPr lang="en-GB" sz="2700" b="1" dirty="0">
                <a:solidFill>
                  <a:srgbClr val="FFFF00"/>
                </a:solidFill>
                <a:latin typeface="Segoe Light" pitchFamily="34" charset="0"/>
              </a:rPr>
              <a:t>provide all the data in the enterprise</a:t>
            </a:r>
            <a:r>
              <a:rPr lang="en-GB" sz="2700" b="1" dirty="0">
                <a:gradFill>
                  <a:gsLst>
                    <a:gs pos="0">
                      <a:schemeClr val="tx1"/>
                    </a:gs>
                    <a:gs pos="86000">
                      <a:schemeClr val="tx1"/>
                    </a:gs>
                  </a:gsLst>
                  <a:lin ang="5400000" scaled="0"/>
                </a:gradFill>
                <a:latin typeface="Segoe Light" pitchFamily="34" charset="0"/>
              </a:rPr>
              <a:t>?</a:t>
            </a:r>
          </a:p>
        </p:txBody>
      </p:sp>
      <p:sp>
        <p:nvSpPr>
          <p:cNvPr id="7" name="TextBox 6"/>
          <p:cNvSpPr txBox="1"/>
          <p:nvPr/>
        </p:nvSpPr>
        <p:spPr>
          <a:xfrm>
            <a:off x="6626807" y="5465938"/>
            <a:ext cx="4659080" cy="1246495"/>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usefully provide </a:t>
            </a:r>
            <a:r>
              <a:rPr lang="en-GB" sz="2700" b="1" dirty="0">
                <a:solidFill>
                  <a:srgbClr val="FFFF00"/>
                </a:solidFill>
                <a:latin typeface="Segoe Light" pitchFamily="34" charset="0"/>
              </a:rPr>
              <a:t>massive quantities of geo data + geo metadata</a:t>
            </a:r>
            <a:r>
              <a:rPr lang="en-GB" sz="2700" b="1" dirty="0">
                <a:gradFill>
                  <a:gsLst>
                    <a:gs pos="0">
                      <a:schemeClr val="tx1"/>
                    </a:gs>
                    <a:gs pos="86000">
                      <a:schemeClr val="tx1"/>
                    </a:gs>
                  </a:gsLst>
                  <a:lin ang="5400000" scaled="0"/>
                </a:gradFill>
                <a:latin typeface="Segoe Light" pitchFamily="34" charset="0"/>
              </a:rPr>
              <a:t>?</a:t>
            </a:r>
          </a:p>
        </p:txBody>
      </p:sp>
      <p:sp>
        <p:nvSpPr>
          <p:cNvPr id="8" name="TextBox 7"/>
          <p:cNvSpPr txBox="1"/>
          <p:nvPr/>
        </p:nvSpPr>
        <p:spPr>
          <a:xfrm>
            <a:off x="875955" y="5465937"/>
            <a:ext cx="4659080" cy="1246495"/>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a:t>
            </a:r>
            <a:r>
              <a:rPr lang="en-GB" sz="2700" b="1" dirty="0">
                <a:solidFill>
                  <a:srgbClr val="FFFF00"/>
                </a:solidFill>
                <a:latin typeface="Segoe Light" pitchFamily="34" charset="0"/>
              </a:rPr>
              <a:t>security, privacy and provenance annotations </a:t>
            </a:r>
            <a:r>
              <a:rPr lang="en-GB" sz="2700" b="1" dirty="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6626808" y="1724751"/>
            <a:ext cx="4659080" cy="830997"/>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a:t>
            </a:r>
            <a:r>
              <a:rPr lang="en-GB" sz="2700" b="1" dirty="0">
                <a:solidFill>
                  <a:srgbClr val="FFFF00"/>
                </a:solidFill>
                <a:latin typeface="Segoe Light" pitchFamily="34" charset="0"/>
              </a:rPr>
              <a:t>provided probabilistic metadata </a:t>
            </a:r>
            <a:r>
              <a:rPr lang="en-GB" sz="2700" b="1" dirty="0">
                <a:gradFill>
                  <a:gsLst>
                    <a:gs pos="0">
                      <a:schemeClr val="tx1"/>
                    </a:gs>
                    <a:gs pos="86000">
                      <a:schemeClr val="tx1"/>
                    </a:gs>
                  </a:gsLst>
                  <a:lin ang="5400000" scaled="0"/>
                </a:gradFill>
                <a:latin typeface="Segoe Light" pitchFamily="34" charset="0"/>
              </a:rPr>
              <a:t>be useful for tooling?</a:t>
            </a:r>
          </a:p>
        </p:txBody>
      </p:sp>
      <p:sp>
        <p:nvSpPr>
          <p:cNvPr id="10" name="TextBox 9"/>
          <p:cNvSpPr txBox="1"/>
          <p:nvPr/>
        </p:nvSpPr>
        <p:spPr>
          <a:xfrm>
            <a:off x="7096522" y="4108548"/>
            <a:ext cx="4659080" cy="830997"/>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a:t>
            </a:r>
            <a:r>
              <a:rPr lang="en-GB" sz="2700" b="1" dirty="0">
                <a:solidFill>
                  <a:srgbClr val="FFFF00"/>
                </a:solidFill>
                <a:latin typeface="Segoe Light" pitchFamily="34" charset="0"/>
              </a:rPr>
              <a:t>plug and play more language logic</a:t>
            </a:r>
            <a:r>
              <a:rPr lang="en-GB" sz="2700" b="1" dirty="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1040990" y="4421753"/>
            <a:ext cx="4659080" cy="830997"/>
          </a:xfrm>
          <a:prstGeom prst="rect">
            <a:avLst/>
          </a:prstGeom>
          <a:noFill/>
        </p:spPr>
        <p:txBody>
          <a:bodyPr wrap="square" lIns="0" tIns="0" rIns="0" bIns="0" rtlCol="0">
            <a:spAutoFit/>
          </a:bodyPr>
          <a:lstStyle/>
          <a:p>
            <a:r>
              <a:rPr lang="en-GB" sz="2700" b="1" dirty="0">
                <a:gradFill>
                  <a:gsLst>
                    <a:gs pos="0">
                      <a:schemeClr val="tx1"/>
                    </a:gs>
                    <a:gs pos="86000">
                      <a:schemeClr val="tx1"/>
                    </a:gs>
                  </a:gsLst>
                  <a:lin ang="5400000" scaled="0"/>
                </a:gradFill>
                <a:latin typeface="Segoe Light" pitchFamily="34" charset="0"/>
              </a:rPr>
              <a:t>Can we </a:t>
            </a:r>
            <a:r>
              <a:rPr lang="en-GB" sz="2700" b="1" dirty="0">
                <a:solidFill>
                  <a:srgbClr val="FFFF00"/>
                </a:solidFill>
                <a:latin typeface="Segoe Light" pitchFamily="34" charset="0"/>
              </a:rPr>
              <a:t>provide and verify richer constraints</a:t>
            </a:r>
            <a:r>
              <a:rPr lang="en-GB" sz="2700" b="1" dirty="0">
                <a:gradFill>
                  <a:gsLst>
                    <a:gs pos="0">
                      <a:schemeClr val="tx1"/>
                    </a:gs>
                    <a:gs pos="86000">
                      <a:schemeClr val="tx1"/>
                    </a:gs>
                  </a:gsLst>
                  <a:lin ang="5400000" scaled="0"/>
                </a:gradFill>
                <a:latin typeface="Segoe Light" pitchFamily="34" charset="0"/>
              </a:rPr>
              <a:t>? </a:t>
            </a:r>
          </a:p>
        </p:txBody>
      </p:sp>
    </p:spTree>
    <p:extLst>
      <p:ext uri="{BB962C8B-B14F-4D97-AF65-F5344CB8AC3E}">
        <p14:creationId xmlns:p14="http://schemas.microsoft.com/office/powerpoint/2010/main" val="194751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67543296"/>
              </p:ext>
            </p:extLst>
          </p:nvPr>
        </p:nvGraphicFramePr>
        <p:xfrm>
          <a:off x="479363" y="1510704"/>
          <a:ext cx="11171635" cy="3878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83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Segoe UI Light" pitchFamily="34" charset="0"/>
              </a:rPr>
              <a:t>Time Warp…</a:t>
            </a:r>
            <a:endParaRPr lang="en-GB" dirty="0">
              <a:latin typeface="Segoe UI Light" pitchFamily="34" charset="0"/>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034660451"/>
              </p:ext>
            </p:extLst>
          </p:nvPr>
        </p:nvGraphicFramePr>
        <p:xfrm>
          <a:off x="507803" y="1413202"/>
          <a:ext cx="11171635" cy="4562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5361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390937" y="2853597"/>
            <a:ext cx="9322391" cy="1524353"/>
          </a:xfrm>
        </p:spPr>
        <p:txBody>
          <a:bodyPr>
            <a:normAutofit fontScale="90000"/>
          </a:bodyPr>
          <a:lstStyle/>
          <a:p>
            <a:r>
              <a:rPr lang="en-GB" dirty="0" smtClean="0">
                <a:solidFill>
                  <a:schemeClr val="tx1"/>
                </a:solidFill>
              </a:rPr>
              <a:t>Thank you!  </a:t>
            </a:r>
            <a:br>
              <a:rPr lang="en-GB" dirty="0" smtClean="0">
                <a:solidFill>
                  <a:schemeClr val="tx1"/>
                </a:solidFill>
              </a:rPr>
            </a:br>
            <a:r>
              <a:rPr lang="en-GB" dirty="0">
                <a:solidFill>
                  <a:schemeClr val="tx1"/>
                </a:solidFill>
              </a:rPr>
              <a:t/>
            </a:r>
            <a:br>
              <a:rPr lang="en-GB" dirty="0">
                <a:solidFill>
                  <a:schemeClr val="tx1"/>
                </a:solidFill>
              </a:rPr>
            </a:br>
            <a:r>
              <a:rPr lang="en-GB" dirty="0" smtClean="0">
                <a:solidFill>
                  <a:schemeClr val="tx1"/>
                </a:solidFill>
              </a:rPr>
              <a:t>Questions</a:t>
            </a:r>
            <a:r>
              <a:rPr lang="en-GB" b="1" dirty="0" smtClean="0">
                <a:solidFill>
                  <a:schemeClr val="tx1"/>
                </a:solidFill>
              </a:rPr>
              <a:t>? </a:t>
            </a:r>
            <a:br>
              <a:rPr lang="en-GB" b="1" dirty="0" smtClean="0">
                <a:solidFill>
                  <a:schemeClr val="tx1"/>
                </a:solidFill>
              </a:rPr>
            </a:br>
            <a:r>
              <a:rPr lang="en-GB" dirty="0">
                <a:solidFill>
                  <a:schemeClr val="tx1"/>
                </a:solidFill>
              </a:rPr>
              <a:t/>
            </a:r>
            <a:br>
              <a:rPr lang="en-GB" dirty="0">
                <a:solidFill>
                  <a:schemeClr val="tx1"/>
                </a:solidFill>
              </a:rPr>
            </a:br>
            <a:r>
              <a:rPr lang="en-GB" sz="3300" dirty="0"/>
              <a:t>	</a:t>
            </a:r>
            <a:r>
              <a:rPr lang="en-GB" sz="3300" smtClean="0"/>
              <a:t>www.fsharp.net </a:t>
            </a:r>
            <a:r>
              <a:rPr lang="en-GB" sz="3300" dirty="0"/>
              <a:t/>
            </a:r>
            <a:br>
              <a:rPr lang="en-GB" sz="3300" dirty="0"/>
            </a:br>
            <a:r>
              <a:rPr lang="en-GB" sz="3300" dirty="0"/>
              <a:t>	#</a:t>
            </a:r>
            <a:r>
              <a:rPr lang="en-GB" sz="3300" dirty="0" err="1"/>
              <a:t>fsharp</a:t>
            </a:r>
            <a:endParaRPr lang="en-GB" sz="6000" dirty="0">
              <a:solidFill>
                <a:schemeClr val="tx1"/>
              </a:solidFill>
            </a:endParaRPr>
          </a:p>
        </p:txBody>
      </p:sp>
      <p:sp>
        <p:nvSpPr>
          <p:cNvPr id="5" name="Subtitle 4"/>
          <p:cNvSpPr>
            <a:spLocks noGrp="1"/>
          </p:cNvSpPr>
          <p:nvPr>
            <p:ph type="subTitle" idx="4294967295"/>
          </p:nvPr>
        </p:nvSpPr>
        <p:spPr>
          <a:xfrm>
            <a:off x="2" y="4191973"/>
            <a:ext cx="9322391" cy="462070"/>
          </a:xfrm>
        </p:spPr>
        <p:txBody>
          <a:bodyPr>
            <a:normAutofit fontScale="92500" lnSpcReduction="10000"/>
          </a:bodyPr>
          <a:lstStyle/>
          <a:p>
            <a:endParaRPr lang="en-GB" b="1" dirty="0"/>
          </a:p>
          <a:p>
            <a:endParaRPr lang="en-GB" dirty="0"/>
          </a:p>
        </p:txBody>
      </p:sp>
    </p:spTree>
    <p:extLst>
      <p:ext uri="{BB962C8B-B14F-4D97-AF65-F5344CB8AC3E}">
        <p14:creationId xmlns:p14="http://schemas.microsoft.com/office/powerpoint/2010/main" val="71839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9235664" y="428703"/>
            <a:ext cx="2285107" cy="1714897"/>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20937269">
            <a:off x="3614916" y="1660091"/>
            <a:ext cx="2431354" cy="164355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4474990" y="4715975"/>
            <a:ext cx="1217506" cy="890832"/>
          </a:xfrm>
          <a:prstGeom prst="rect">
            <a:avLst/>
          </a:prstGeom>
          <a:noFill/>
        </p:spPr>
      </p:pic>
      <p:cxnSp>
        <p:nvCxnSpPr>
          <p:cNvPr id="13" name="Straight Connector 12"/>
          <p:cNvCxnSpPr>
            <a:endCxn id="96263" idx="0"/>
          </p:cNvCxnSpPr>
          <p:nvPr/>
        </p:nvCxnSpPr>
        <p:spPr>
          <a:xfrm rot="16200000" flipH="1">
            <a:off x="4040884" y="3673118"/>
            <a:ext cx="1857818" cy="2278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666453" y="3501249"/>
            <a:ext cx="3046831" cy="714545"/>
          </a:xfrm>
          <a:prstGeom prst="wedgeRoundRectCallout">
            <a:avLst>
              <a:gd name="adj1" fmla="val 70075"/>
              <a:gd name="adj2" fmla="val -129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r>
              <a:rPr lang="en-GB" dirty="0" smtClean="0"/>
              <a:t>Mirror on underside of shuttle</a:t>
            </a:r>
            <a:endParaRPr lang="en-GB" dirty="0"/>
          </a:p>
        </p:txBody>
      </p:sp>
      <p:sp>
        <p:nvSpPr>
          <p:cNvPr id="12" name="TextBox 11"/>
          <p:cNvSpPr txBox="1"/>
          <p:nvPr/>
        </p:nvSpPr>
        <p:spPr>
          <a:xfrm>
            <a:off x="6188834" y="3572704"/>
            <a:ext cx="3998965" cy="1158690"/>
          </a:xfrm>
          <a:prstGeom prst="rect">
            <a:avLst/>
          </a:prstGeom>
          <a:noFill/>
        </p:spPr>
        <p:txBody>
          <a:bodyPr wrap="square" lIns="111164" tIns="55582" rIns="111164" bIns="55582" rtlCol="0">
            <a:spAutoFit/>
          </a:bodyPr>
          <a:lstStyle/>
          <a:p>
            <a:r>
              <a:rPr lang="en-GB" sz="3400" dirty="0"/>
              <a:t>SDI experiment: The plan</a:t>
            </a:r>
          </a:p>
        </p:txBody>
      </p:sp>
      <p:sp>
        <p:nvSpPr>
          <p:cNvPr id="15" name="Rounded Rectangular Callout 14"/>
          <p:cNvSpPr/>
          <p:nvPr/>
        </p:nvSpPr>
        <p:spPr>
          <a:xfrm>
            <a:off x="571239" y="5501976"/>
            <a:ext cx="3332471" cy="428728"/>
          </a:xfrm>
          <a:prstGeom prst="wedgeRoundRectCallout">
            <a:avLst>
              <a:gd name="adj1" fmla="val 58993"/>
              <a:gd name="adj2" fmla="val -874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r>
              <a:rPr lang="en-GB" dirty="0" smtClean="0"/>
              <a:t>Big mountain in Hawaii</a:t>
            </a:r>
            <a:endParaRPr lang="en-GB" dirty="0"/>
          </a:p>
        </p:txBody>
      </p:sp>
    </p:spTree>
    <p:extLst>
      <p:ext uri="{BB962C8B-B14F-4D97-AF65-F5344CB8AC3E}">
        <p14:creationId xmlns:p14="http://schemas.microsoft.com/office/powerpoint/2010/main" val="3178931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up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9235664" y="428703"/>
            <a:ext cx="2285107" cy="1714897"/>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9930947">
            <a:off x="3614916" y="1660091"/>
            <a:ext cx="2431354" cy="164355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4474990" y="4715975"/>
            <a:ext cx="1217506" cy="890832"/>
          </a:xfrm>
          <a:prstGeom prst="rect">
            <a:avLst/>
          </a:prstGeom>
          <a:noFill/>
        </p:spPr>
      </p:pic>
      <p:sp>
        <p:nvSpPr>
          <p:cNvPr id="12" name="TextBox 11"/>
          <p:cNvSpPr txBox="1"/>
          <p:nvPr/>
        </p:nvSpPr>
        <p:spPr>
          <a:xfrm>
            <a:off x="6188834" y="3572704"/>
            <a:ext cx="3998965" cy="1158690"/>
          </a:xfrm>
          <a:prstGeom prst="rect">
            <a:avLst/>
          </a:prstGeom>
          <a:noFill/>
        </p:spPr>
        <p:txBody>
          <a:bodyPr wrap="square" lIns="111164" tIns="55582" rIns="111164" bIns="55582" rtlCol="0">
            <a:spAutoFit/>
          </a:bodyPr>
          <a:lstStyle/>
          <a:p>
            <a:r>
              <a:rPr lang="en-GB" sz="3400" dirty="0"/>
              <a:t>SDI experiment:</a:t>
            </a:r>
          </a:p>
          <a:p>
            <a:r>
              <a:rPr lang="en-GB" sz="3400" dirty="0"/>
              <a:t>The reality</a:t>
            </a:r>
          </a:p>
        </p:txBody>
      </p:sp>
    </p:spTree>
    <p:extLst>
      <p:ext uri="{BB962C8B-B14F-4D97-AF65-F5344CB8AC3E}">
        <p14:creationId xmlns:p14="http://schemas.microsoft.com/office/powerpoint/2010/main" val="3333103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1029" name="Picture 5"/>
          <p:cNvPicPr>
            <a:picLocks noChangeAspect="1" noChangeArrowheads="1"/>
          </p:cNvPicPr>
          <p:nvPr/>
        </p:nvPicPr>
        <p:blipFill>
          <a:blip r:embed="rId3">
            <a:lum contrast="30000"/>
          </a:blip>
          <a:srcRect r="3031"/>
          <a:stretch>
            <a:fillRect/>
          </a:stretch>
        </p:blipFill>
        <p:spPr bwMode="auto">
          <a:xfrm>
            <a:off x="0" y="1643431"/>
            <a:ext cx="12187238" cy="4896672"/>
          </a:xfrm>
          <a:prstGeom prst="rect">
            <a:avLst/>
          </a:prstGeom>
          <a:noFill/>
          <a:ln>
            <a:noFill/>
          </a:ln>
        </p:spPr>
      </p:pic>
      <p:pic>
        <p:nvPicPr>
          <p:cNvPr id="1030" name="Picture 6"/>
          <p:cNvPicPr>
            <a:picLocks noChangeAspect="1" noChangeArrowheads="1"/>
          </p:cNvPicPr>
          <p:nvPr/>
        </p:nvPicPr>
        <p:blipFill>
          <a:blip r:embed="rId4"/>
          <a:srcRect/>
          <a:stretch>
            <a:fillRect/>
          </a:stretch>
        </p:blipFill>
        <p:spPr bwMode="auto">
          <a:xfrm>
            <a:off x="285599" y="571613"/>
            <a:ext cx="11711213" cy="569650"/>
          </a:xfrm>
          <a:prstGeom prst="rect">
            <a:avLst/>
          </a:prstGeom>
          <a:noFill/>
          <a:ln w="9525">
            <a:noFill/>
            <a:miter lim="800000"/>
            <a:headEnd/>
            <a:tailEnd/>
          </a:ln>
          <a:effectLst/>
        </p:spPr>
      </p:pic>
      <p:sp>
        <p:nvSpPr>
          <p:cNvPr id="11" name="Rectangle 10"/>
          <p:cNvSpPr/>
          <p:nvPr/>
        </p:nvSpPr>
        <p:spPr>
          <a:xfrm>
            <a:off x="3808496" y="3286885"/>
            <a:ext cx="3142044" cy="357273"/>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endParaRPr lang="en-GB"/>
          </a:p>
        </p:txBody>
      </p:sp>
      <p:sp>
        <p:nvSpPr>
          <p:cNvPr id="12" name="Rectangle 11"/>
          <p:cNvSpPr/>
          <p:nvPr/>
        </p:nvSpPr>
        <p:spPr>
          <a:xfrm>
            <a:off x="3427642" y="3929976"/>
            <a:ext cx="4284606" cy="357273"/>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endParaRPr lang="en-GB"/>
          </a:p>
        </p:txBody>
      </p:sp>
      <p:sp>
        <p:nvSpPr>
          <p:cNvPr id="13" name="Rectangle 12"/>
          <p:cNvSpPr/>
          <p:nvPr/>
        </p:nvSpPr>
        <p:spPr>
          <a:xfrm>
            <a:off x="9616517" y="643067"/>
            <a:ext cx="1142562" cy="285818"/>
          </a:xfrm>
          <a:prstGeom prst="rect">
            <a:avLst/>
          </a:prstGeom>
          <a:solidFill>
            <a:schemeClr val="accent6">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1164" tIns="55582" rIns="111164" bIns="55582" rtlCol="0" anchor="ctr"/>
          <a:lstStyle/>
          <a:p>
            <a:pPr algn="ctr"/>
            <a:endParaRPr lang="en-GB"/>
          </a:p>
        </p:txBody>
      </p:sp>
      <p:sp>
        <p:nvSpPr>
          <p:cNvPr id="8" name="Freeform 7"/>
          <p:cNvSpPr/>
          <p:nvPr/>
        </p:nvSpPr>
        <p:spPr>
          <a:xfrm>
            <a:off x="9423566" y="431900"/>
            <a:ext cx="1486474" cy="812988"/>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lIns="111164" tIns="55582" rIns="111164" bIns="55582" rtlCol="0" anchor="ctr"/>
          <a:lstStyle/>
          <a:p>
            <a:pPr algn="ctr"/>
            <a:endParaRPr lang="en-GB"/>
          </a:p>
        </p:txBody>
      </p:sp>
    </p:spTree>
    <p:extLst>
      <p:ext uri="{BB962C8B-B14F-4D97-AF65-F5344CB8AC3E}">
        <p14:creationId xmlns:p14="http://schemas.microsoft.com/office/powerpoint/2010/main" val="230421908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Units of Measure</a:t>
            </a:r>
            <a:endParaRPr lang="en-GB" dirty="0"/>
          </a:p>
        </p:txBody>
      </p:sp>
      <p:sp>
        <p:nvSpPr>
          <p:cNvPr id="4" name="Folded Corner 3"/>
          <p:cNvSpPr/>
          <p:nvPr/>
        </p:nvSpPr>
        <p:spPr>
          <a:xfrm>
            <a:off x="285598" y="857644"/>
            <a:ext cx="11901640" cy="3741828"/>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43765" tIns="43765" rIns="43765" bIns="43765" rtlCol="0" anchor="ctr">
            <a:spAutoFit/>
          </a:bodyPr>
          <a:lstStyle/>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5.9736e24&lt;kg&gt;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Average between pole and equator radii</a:t>
            </a:r>
          </a:p>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6371.0e3&lt;m&gt;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Gravitational acceleration on surface of Earth </a:t>
            </a:r>
          </a:p>
          <a:p>
            <a:r>
              <a:rPr lang="en-GB" b="1" dirty="0" smtClean="0">
                <a:solidFill>
                  <a:schemeClr val="bg1"/>
                </a:solidFill>
                <a:latin typeface="Consolas" pitchFamily="49" charset="0"/>
                <a:cs typeface="Consolas" pitchFamily="49" charset="0"/>
              </a:rPr>
              <a:t>let g = </a:t>
            </a:r>
            <a:r>
              <a:rPr lang="en-GB" b="1" dirty="0" err="1" smtClean="0">
                <a:solidFill>
                  <a:schemeClr val="bg1"/>
                </a:solidFill>
                <a:latin typeface="Consolas" pitchFamily="49" charset="0"/>
                <a:cs typeface="Consolas" pitchFamily="49" charset="0"/>
              </a:rPr>
              <a:t>PhysicalConstants.G</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pic>
        <p:nvPicPr>
          <p:cNvPr id="1026" name="Picture 2"/>
          <p:cNvPicPr>
            <a:picLocks noGrp="1" noChangeAspect="1" noChangeArrowheads="1"/>
          </p:cNvPicPr>
          <p:nvPr>
            <p:ph idx="1"/>
          </p:nvPr>
        </p:nvPicPr>
        <p:blipFill>
          <a:blip r:embed="rId2" cstate="print"/>
          <a:srcRect t="8696" r="58209" b="21425"/>
          <a:stretch>
            <a:fillRect/>
          </a:stretch>
        </p:blipFill>
        <p:spPr bwMode="auto">
          <a:xfrm>
            <a:off x="1999440" y="3572703"/>
            <a:ext cx="9265254" cy="2429455"/>
          </a:xfrm>
          <a:prstGeom prst="rect">
            <a:avLst/>
          </a:prstGeom>
          <a:noFill/>
          <a:ln w="9525">
            <a:noFill/>
            <a:miter lim="800000"/>
            <a:headEnd/>
            <a:tailEnd/>
          </a:ln>
          <a:effectLst/>
        </p:spPr>
      </p:pic>
      <p:sp>
        <p:nvSpPr>
          <p:cNvPr id="6" name="Freeform 5"/>
          <p:cNvSpPr/>
          <p:nvPr/>
        </p:nvSpPr>
        <p:spPr>
          <a:xfrm>
            <a:off x="4094137" y="4787430"/>
            <a:ext cx="4475033" cy="812988"/>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lIns="111164" tIns="55582" rIns="111164" bIns="55582" rtlCol="0" anchor="ctr"/>
          <a:lstStyle/>
          <a:p>
            <a:pPr algn="ctr"/>
            <a:endParaRPr lang="en-GB"/>
          </a:p>
        </p:txBody>
      </p:sp>
    </p:spTree>
    <p:extLst>
      <p:ext uri="{BB962C8B-B14F-4D97-AF65-F5344CB8AC3E}">
        <p14:creationId xmlns:p14="http://schemas.microsoft.com/office/powerpoint/2010/main" val="2127835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Candara" pitchFamily="34" charset="0"/>
              </a:rPr>
              <a:t>1998 to 2010…</a:t>
            </a:r>
            <a:endParaRPr lang="en-GB" b="0" dirty="0">
              <a:latin typeface="Candara" pitchFamily="34" charset="0"/>
            </a:endParaRPr>
          </a:p>
        </p:txBody>
      </p:sp>
      <p:graphicFrame>
        <p:nvGraphicFramePr>
          <p:cNvPr id="7" name="Diagram 6"/>
          <p:cNvGraphicFramePr/>
          <p:nvPr>
            <p:extLst>
              <p:ext uri="{D42A27DB-BD31-4B8C-83A1-F6EECF244321}">
                <p14:modId xmlns:p14="http://schemas.microsoft.com/office/powerpoint/2010/main" val="3788535500"/>
              </p:ext>
            </p:extLst>
          </p:nvPr>
        </p:nvGraphicFramePr>
        <p:xfrm>
          <a:off x="507803" y="1411879"/>
          <a:ext cx="11171635" cy="32739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379268" y="780363"/>
            <a:ext cx="2087766" cy="1358745"/>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.NET Generics</a:t>
            </a:r>
          </a:p>
          <a:p>
            <a:pPr algn="ctr"/>
            <a:r>
              <a:rPr lang="en-US" sz="1900" dirty="0">
                <a:solidFill>
                  <a:srgbClr val="FFFF00"/>
                </a:solidFill>
              </a:rPr>
              <a:t>PLDI 2001</a:t>
            </a:r>
          </a:p>
          <a:p>
            <a:pPr algn="ctr"/>
            <a:r>
              <a:rPr lang="en-US" sz="1900" dirty="0">
                <a:solidFill>
                  <a:srgbClr val="FFFF00"/>
                </a:solidFill>
              </a:rPr>
              <a:t>POPL 2004</a:t>
            </a:r>
          </a:p>
          <a:p>
            <a:pPr algn="ctr"/>
            <a:r>
              <a:rPr lang="en-US" sz="1900" dirty="0">
                <a:solidFill>
                  <a:srgbClr val="FFFF00"/>
                </a:solidFill>
              </a:rPr>
              <a:t>ECMA 2005</a:t>
            </a:r>
          </a:p>
        </p:txBody>
      </p:sp>
      <p:sp>
        <p:nvSpPr>
          <p:cNvPr id="6" name="Rectangular Callout 5"/>
          <p:cNvSpPr/>
          <p:nvPr/>
        </p:nvSpPr>
        <p:spPr>
          <a:xfrm>
            <a:off x="2949137" y="780363"/>
            <a:ext cx="2330845" cy="1358745"/>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C#/VB Generics</a:t>
            </a:r>
          </a:p>
          <a:p>
            <a:pPr algn="ctr"/>
            <a:r>
              <a:rPr lang="en-US" sz="1900" dirty="0">
                <a:solidFill>
                  <a:srgbClr val="FFFF00"/>
                </a:solidFill>
              </a:rPr>
              <a:t>PLDI 2001</a:t>
            </a:r>
          </a:p>
          <a:p>
            <a:pPr algn="ctr"/>
            <a:r>
              <a:rPr lang="en-US" sz="1900" dirty="0">
                <a:solidFill>
                  <a:srgbClr val="FFFF00"/>
                </a:solidFill>
              </a:rPr>
              <a:t>C# 2.0</a:t>
            </a:r>
          </a:p>
          <a:p>
            <a:pPr algn="ctr"/>
            <a:r>
              <a:rPr lang="en-US" sz="1900" dirty="0">
                <a:solidFill>
                  <a:srgbClr val="FFFF00"/>
                </a:solidFill>
              </a:rPr>
              <a:t>ECMA 2005</a:t>
            </a:r>
          </a:p>
        </p:txBody>
      </p:sp>
      <p:sp>
        <p:nvSpPr>
          <p:cNvPr id="8" name="Rectangular Callout 7"/>
          <p:cNvSpPr/>
          <p:nvPr/>
        </p:nvSpPr>
        <p:spPr>
          <a:xfrm>
            <a:off x="6998591" y="1421926"/>
            <a:ext cx="2019029" cy="1066357"/>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F# Core Lang</a:t>
            </a:r>
          </a:p>
          <a:p>
            <a:pPr algn="ctr"/>
            <a:r>
              <a:rPr lang="en-US" sz="1900" dirty="0">
                <a:solidFill>
                  <a:srgbClr val="FFFF00"/>
                </a:solidFill>
              </a:rPr>
              <a:t>ML 2004</a:t>
            </a:r>
          </a:p>
          <a:p>
            <a:pPr algn="ctr"/>
            <a:r>
              <a:rPr lang="en-US" sz="1900" dirty="0">
                <a:solidFill>
                  <a:srgbClr val="FFFF00"/>
                </a:solidFill>
              </a:rPr>
              <a:t>F# 1.0</a:t>
            </a:r>
          </a:p>
        </p:txBody>
      </p:sp>
      <p:sp>
        <p:nvSpPr>
          <p:cNvPr id="9" name="Rectangular Callout 8"/>
          <p:cNvSpPr/>
          <p:nvPr/>
        </p:nvSpPr>
        <p:spPr>
          <a:xfrm>
            <a:off x="6902541" y="3655493"/>
            <a:ext cx="2647920" cy="143568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F# </a:t>
            </a:r>
            <a:r>
              <a:rPr lang="en-US" sz="2400" dirty="0" err="1"/>
              <a:t>Async</a:t>
            </a:r>
            <a:r>
              <a:rPr lang="en-US" sz="2400" dirty="0"/>
              <a:t>/Parallel/</a:t>
            </a:r>
          </a:p>
          <a:p>
            <a:pPr algn="ctr"/>
            <a:r>
              <a:rPr lang="en-US" sz="2400" dirty="0"/>
              <a:t>Agents</a:t>
            </a:r>
          </a:p>
          <a:p>
            <a:pPr algn="ctr"/>
            <a:r>
              <a:rPr lang="en-US" sz="1900" dirty="0">
                <a:solidFill>
                  <a:srgbClr val="FFFF00"/>
                </a:solidFill>
              </a:rPr>
              <a:t>F# 2.0</a:t>
            </a:r>
          </a:p>
          <a:p>
            <a:pPr algn="ctr"/>
            <a:r>
              <a:rPr lang="en-US" sz="1900" dirty="0">
                <a:solidFill>
                  <a:srgbClr val="FFFF00"/>
                </a:solidFill>
              </a:rPr>
              <a:t>PADL 2010</a:t>
            </a:r>
          </a:p>
        </p:txBody>
      </p:sp>
      <p:sp>
        <p:nvSpPr>
          <p:cNvPr id="10" name="Rectangular Callout 9"/>
          <p:cNvSpPr/>
          <p:nvPr/>
        </p:nvSpPr>
        <p:spPr>
          <a:xfrm>
            <a:off x="10284703" y="4304244"/>
            <a:ext cx="1693684" cy="143568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F# Units of</a:t>
            </a:r>
          </a:p>
          <a:p>
            <a:pPr algn="ctr"/>
            <a:r>
              <a:rPr lang="en-US" sz="2400" dirty="0"/>
              <a:t>Measure</a:t>
            </a:r>
          </a:p>
          <a:p>
            <a:pPr algn="ctr"/>
            <a:r>
              <a:rPr lang="en-US" sz="1900" dirty="0">
                <a:solidFill>
                  <a:srgbClr val="FFFF00"/>
                </a:solidFill>
              </a:rPr>
              <a:t>POPL 2009</a:t>
            </a:r>
          </a:p>
          <a:p>
            <a:pPr algn="ctr"/>
            <a:r>
              <a:rPr lang="en-US" sz="1900" dirty="0">
                <a:solidFill>
                  <a:srgbClr val="FFFF00"/>
                </a:solidFill>
              </a:rPr>
              <a:t>F# 2.0</a:t>
            </a:r>
          </a:p>
        </p:txBody>
      </p:sp>
      <p:sp>
        <p:nvSpPr>
          <p:cNvPr id="12" name="Rectangular Callout 11"/>
          <p:cNvSpPr/>
          <p:nvPr/>
        </p:nvSpPr>
        <p:spPr>
          <a:xfrm>
            <a:off x="6390696" y="118871"/>
            <a:ext cx="1684834" cy="1066357"/>
          </a:xfrm>
          <a:prstGeom prst="wedgeRectCallout">
            <a:avLst>
              <a:gd name="adj1" fmla="val -47478"/>
              <a:gd name="adj2" fmla="val 17455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C# LINQ</a:t>
            </a:r>
          </a:p>
          <a:p>
            <a:pPr algn="ctr"/>
            <a:r>
              <a:rPr lang="en-US" sz="1900" dirty="0">
                <a:solidFill>
                  <a:srgbClr val="FFFF00"/>
                </a:solidFill>
              </a:rPr>
              <a:t>SIGMOD2006</a:t>
            </a:r>
          </a:p>
          <a:p>
            <a:pPr algn="ctr"/>
            <a:r>
              <a:rPr lang="en-US" sz="1900" dirty="0">
                <a:solidFill>
                  <a:srgbClr val="FFFF00"/>
                </a:solidFill>
              </a:rPr>
              <a:t>C# 3.0 Spec</a:t>
            </a:r>
          </a:p>
        </p:txBody>
      </p:sp>
      <p:sp>
        <p:nvSpPr>
          <p:cNvPr id="16" name="Rectangular Callout 15"/>
          <p:cNvSpPr/>
          <p:nvPr/>
        </p:nvSpPr>
        <p:spPr>
          <a:xfrm>
            <a:off x="9037407" y="357038"/>
            <a:ext cx="1985366" cy="1066357"/>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F# </a:t>
            </a:r>
            <a:r>
              <a:rPr lang="en-US" sz="2400" dirty="0" err="1"/>
              <a:t>Metaprog</a:t>
            </a:r>
            <a:endParaRPr lang="en-US" sz="2400" dirty="0"/>
          </a:p>
          <a:p>
            <a:pPr algn="ctr"/>
            <a:r>
              <a:rPr lang="en-US" sz="1900" dirty="0">
                <a:solidFill>
                  <a:srgbClr val="FFFF00"/>
                </a:solidFill>
              </a:rPr>
              <a:t>ML 2006</a:t>
            </a:r>
          </a:p>
          <a:p>
            <a:pPr algn="ctr"/>
            <a:r>
              <a:rPr lang="en-US" sz="1900" dirty="0">
                <a:solidFill>
                  <a:srgbClr val="FFFF00"/>
                </a:solidFill>
              </a:rPr>
              <a:t>F# 1.0</a:t>
            </a:r>
          </a:p>
        </p:txBody>
      </p:sp>
      <p:sp>
        <p:nvSpPr>
          <p:cNvPr id="17" name="Rectangular Callout 16"/>
          <p:cNvSpPr/>
          <p:nvPr/>
        </p:nvSpPr>
        <p:spPr>
          <a:xfrm>
            <a:off x="3376336" y="4294203"/>
            <a:ext cx="1476445" cy="773969"/>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C# </a:t>
            </a:r>
            <a:r>
              <a:rPr lang="en-US" sz="2400" dirty="0" err="1"/>
              <a:t>Async</a:t>
            </a:r>
            <a:endParaRPr lang="en-US" sz="2400" dirty="0"/>
          </a:p>
          <a:p>
            <a:pPr lvl="0" algn="ctr"/>
            <a:r>
              <a:rPr lang="en-US" sz="1900" dirty="0">
                <a:solidFill>
                  <a:srgbClr val="FFFF00"/>
                </a:solidFill>
              </a:rPr>
              <a:t>C# 5.0</a:t>
            </a:r>
          </a:p>
        </p:txBody>
      </p:sp>
      <p:sp>
        <p:nvSpPr>
          <p:cNvPr id="18" name="Rectangular Callout 17"/>
          <p:cNvSpPr/>
          <p:nvPr/>
        </p:nvSpPr>
        <p:spPr>
          <a:xfrm>
            <a:off x="210300" y="3986005"/>
            <a:ext cx="2109631" cy="773969"/>
          </a:xfrm>
          <a:prstGeom prst="wedgeRectCallout">
            <a:avLst>
              <a:gd name="adj1" fmla="val 22622"/>
              <a:gd name="adj2" fmla="val -1456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111164" tIns="55582" rIns="111164" bIns="55582" rtlCol="0" anchor="ctr">
            <a:spAutoFit/>
          </a:bodyPr>
          <a:lstStyle/>
          <a:p>
            <a:pPr algn="ctr"/>
            <a:r>
              <a:rPr lang="en-US" sz="2400" dirty="0"/>
              <a:t>.NET 4.0 Tasks</a:t>
            </a:r>
          </a:p>
          <a:p>
            <a:pPr algn="ctr"/>
            <a:r>
              <a:rPr lang="en-US" sz="1900" dirty="0">
                <a:solidFill>
                  <a:srgbClr val="FFFF00"/>
                </a:solidFill>
              </a:rPr>
              <a:t>OOPSLA ‘09</a:t>
            </a:r>
          </a:p>
        </p:txBody>
      </p:sp>
      <p:sp>
        <p:nvSpPr>
          <p:cNvPr id="14" name="Rectangular Callout 13"/>
          <p:cNvSpPr/>
          <p:nvPr/>
        </p:nvSpPr>
        <p:spPr>
          <a:xfrm>
            <a:off x="10016387" y="1172860"/>
            <a:ext cx="2170852" cy="1143301"/>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111164" tIns="55582" rIns="111164" bIns="55582" rtlCol="0" anchor="ctr">
            <a:spAutoFit/>
          </a:bodyPr>
          <a:lstStyle/>
          <a:p>
            <a:pPr algn="ctr"/>
            <a:r>
              <a:rPr lang="en-US" sz="2400" dirty="0"/>
              <a:t>F# Active Patterns</a:t>
            </a:r>
          </a:p>
          <a:p>
            <a:pPr algn="ctr"/>
            <a:r>
              <a:rPr lang="en-US" sz="1900" dirty="0">
                <a:solidFill>
                  <a:srgbClr val="FFFF00"/>
                </a:solidFill>
              </a:rPr>
              <a:t>ICFP 2007</a:t>
            </a:r>
          </a:p>
        </p:txBody>
      </p:sp>
    </p:spTree>
    <p:extLst>
      <p:ext uri="{BB962C8B-B14F-4D97-AF65-F5344CB8AC3E}">
        <p14:creationId xmlns:p14="http://schemas.microsoft.com/office/powerpoint/2010/main" val="68196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507803" y="230241"/>
            <a:ext cx="11171635" cy="734047"/>
          </a:xfrm>
        </p:spPr>
        <p:txBody>
          <a:bodyPr/>
          <a:lstStyle/>
          <a:p>
            <a:r>
              <a:rPr lang="en-GB" dirty="0">
                <a:latin typeface="Segoe UI Light" pitchFamily="34" charset="0"/>
              </a:rPr>
              <a:t>1998 to 2010…</a:t>
            </a:r>
          </a:p>
        </p:txBody>
      </p:sp>
      <p:graphicFrame>
        <p:nvGraphicFramePr>
          <p:cNvPr id="3" name="Diagram 2"/>
          <p:cNvGraphicFramePr/>
          <p:nvPr>
            <p:extLst>
              <p:ext uri="{D42A27DB-BD31-4B8C-83A1-F6EECF244321}">
                <p14:modId xmlns:p14="http://schemas.microsoft.com/office/powerpoint/2010/main" val="133741690"/>
              </p:ext>
            </p:extLst>
          </p:nvPr>
        </p:nvGraphicFramePr>
        <p:xfrm>
          <a:off x="710924" y="514470"/>
          <a:ext cx="11006598" cy="5611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35681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900" b="1" dirty="0"/>
              <a:t>Part 1</a:t>
            </a:r>
            <a:br>
              <a:rPr lang="en-GB" sz="4900" b="1" dirty="0"/>
            </a:br>
            <a:r>
              <a:rPr lang="en-GB" sz="4900" dirty="0"/>
              <a:t/>
            </a:r>
            <a:br>
              <a:rPr lang="en-GB" sz="4900" dirty="0"/>
            </a:br>
            <a:r>
              <a:rPr lang="en-GB" sz="4900" dirty="0"/>
              <a:t>Introducing F# and F# 3.0</a:t>
            </a:r>
            <a:br>
              <a:rPr lang="en-GB" sz="4900" dirty="0"/>
            </a:br>
            <a:endParaRPr lang="en-GB" sz="3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6371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40773" y="2387584"/>
            <a:ext cx="11171635" cy="664951"/>
          </a:xfrm>
        </p:spPr>
        <p:txBody>
          <a:bodyPr>
            <a:noAutofit/>
          </a:bodyPr>
          <a:lstStyle/>
          <a:p>
            <a:pPr algn="ctr"/>
            <a:r>
              <a:rPr lang="en-GB" dirty="0">
                <a:solidFill>
                  <a:schemeClr val="bg1"/>
                </a:solidFill>
                <a:latin typeface="Candara" pitchFamily="34" charset="0"/>
              </a:rPr>
              <a:t>Today’s</a:t>
            </a:r>
            <a:r>
              <a:rPr lang="en-GB" sz="4900" dirty="0">
                <a:solidFill>
                  <a:schemeClr val="bg1"/>
                </a:solidFill>
                <a:latin typeface="Candara" pitchFamily="34" charset="0"/>
              </a:rPr>
              <a:t> talk is very simple</a:t>
            </a:r>
          </a:p>
        </p:txBody>
      </p:sp>
    </p:spTree>
    <p:extLst>
      <p:ext uri="{BB962C8B-B14F-4D97-AF65-F5344CB8AC3E}">
        <p14:creationId xmlns:p14="http://schemas.microsoft.com/office/powerpoint/2010/main" val="265523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6516</TotalTime>
  <Words>1344</Words>
  <Application>Microsoft Office PowerPoint</Application>
  <PresentationFormat>Custom</PresentationFormat>
  <Paragraphs>256</Paragraphs>
  <Slides>54</Slides>
  <Notes>9</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54</vt:i4>
      </vt:variant>
    </vt:vector>
  </HeadingPairs>
  <TitlesOfParts>
    <vt:vector size="76" baseType="lpstr">
      <vt:lpstr>Arial</vt:lpstr>
      <vt:lpstr>Segoe Light</vt:lpstr>
      <vt:lpstr>Segoe</vt:lpstr>
      <vt:lpstr>Courier New</vt:lpstr>
      <vt:lpstr>Segoe UI (Headings)</vt:lpstr>
      <vt:lpstr>Segoe Condensed</vt:lpstr>
      <vt:lpstr>Symbol</vt:lpstr>
      <vt:lpstr>Calibri</vt:lpstr>
      <vt:lpstr>Wingdings</vt:lpstr>
      <vt:lpstr>Consolas</vt:lpstr>
      <vt:lpstr>Wingdings 3</vt:lpstr>
      <vt:lpstr>ZapfChancery</vt:lpstr>
      <vt:lpstr>Cambria Math</vt:lpstr>
      <vt:lpstr>Candara</vt:lpstr>
      <vt:lpstr>Segoe UI Light</vt:lpstr>
      <vt:lpstr>Segoe UI</vt:lpstr>
      <vt:lpstr>Times New Roman</vt:lpstr>
      <vt:lpstr>FSharp-teched-europe-2010-v2</vt:lpstr>
      <vt:lpstr>White with Consolas font for code slides</vt:lpstr>
      <vt:lpstr>1_White with Consolas font for code slides</vt:lpstr>
      <vt:lpstr>Intro + Outro conférence</vt:lpstr>
      <vt:lpstr>Contenu classique</vt:lpstr>
      <vt:lpstr>PowerPoint Presentation</vt:lpstr>
      <vt:lpstr>Reconsidering Strongly Typed Programming for the Information-Rich World </vt:lpstr>
      <vt:lpstr>F# and Open Source</vt:lpstr>
      <vt:lpstr>Part 0  A quick retrospective </vt:lpstr>
      <vt:lpstr>Time Warp…</vt:lpstr>
      <vt:lpstr>1998 to 2010…</vt:lpstr>
      <vt:lpstr>1998 to 2010…</vt:lpstr>
      <vt:lpstr>Part 1  Introducing F# and F# 3.0 </vt:lpstr>
      <vt:lpstr>Today’s talk is very simple</vt:lpstr>
      <vt:lpstr>Proposition 1 The world is information-rich</vt:lpstr>
      <vt:lpstr>The Information Revolution</vt:lpstr>
      <vt:lpstr>Proposition 2 Our languages are information-sparse</vt:lpstr>
      <vt:lpstr>Proposition 3 This is a big problem  (especially for strongly typed languages)</vt:lpstr>
      <vt:lpstr>Proposition 4 F# 3.0 starts to fix this </vt:lpstr>
      <vt:lpstr>Today  (1) Demonstrate F# 3.0  (2) Themes in Information Rich Programming</vt:lpstr>
      <vt:lpstr>Paradigm Locator</vt:lpstr>
      <vt:lpstr>Paradigm Locator</vt:lpstr>
      <vt:lpstr>But first, F# 1.0/2.0…  (Visual Studio 2008 &amp; 2010)</vt:lpstr>
      <vt:lpstr>F# is…</vt:lpstr>
      <vt:lpstr>PowerPoint Presentation</vt:lpstr>
      <vt:lpstr>Example (power company)</vt:lpstr>
      <vt:lpstr>PowerPoint Presentation</vt:lpstr>
      <vt:lpstr>Fundamentals - Whitespace Matters</vt:lpstr>
      <vt:lpstr>Fundamentals - Whitespace Matters</vt:lpstr>
      <vt:lpstr>F# - Objects + Functional</vt:lpstr>
      <vt:lpstr>Fundamentals - Queries</vt:lpstr>
      <vt:lpstr>Now, F# 3.0…  (now available from www.fsharp.net!) </vt:lpstr>
      <vt:lpstr>A Challenge!  Task #1: A Chemistry Elements Class Library  Task #2: A Biology Class Library  Task #3: Repeat for all fields of human knowledge and endeavour… </vt:lpstr>
      <vt:lpstr>Language Integrated Web Data</vt:lpstr>
      <vt:lpstr>Exploring Your World with  Language Integrated World Bank Data</vt:lpstr>
      <vt:lpstr>F# Data Scripting for Hadoop and Hive</vt:lpstr>
      <vt:lpstr>A Type Provider is….  “Just like a library”  “A design-time component that computes a space of types and methods…”  “An adaptor between data/services and the .NET type system…”  “Staged, on-demand type macros…”  </vt:lpstr>
      <vt:lpstr>Note: Language still contains no data   Open architecture   You can write your own type provider</vt:lpstr>
      <vt:lpstr>PowerPoint Presentation</vt:lpstr>
      <vt:lpstr>Part 2  Themes in Information Rich Programming </vt:lpstr>
      <vt:lpstr>Recap: the problem…</vt:lpstr>
      <vt:lpstr>Recap: the problem…</vt:lpstr>
      <vt:lpstr>Time for a paradigm shift?</vt:lpstr>
      <vt:lpstr> ⊢ e   :  </vt:lpstr>
      <vt:lpstr>0 = 0 </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example:  software component engineering  &lt;-&gt;  information space engineering</vt:lpstr>
      <vt:lpstr>Theme #3  Multiple Data Standards with One Simple Mechanism  Rich type systems, importing rich metadata where it exists </vt:lpstr>
      <vt:lpstr>Theme #4  Measure languages by their effectiveness  at working with rich external information spaces  Example: queries, JSON, XML, type providers, async… </vt:lpstr>
      <vt:lpstr>Theme #5  Programming Type Systems v.  Information Space Metadata Synergy or Conflict?  Examples: Types, Schema, Constraints, Units of Measure, Security Information, Documentation, Definition Locations, Help , Provenance, Privacy, Ratings, Rankings, Search…</vt:lpstr>
      <vt:lpstr>Some Sample Research Questions  </vt:lpstr>
      <vt:lpstr>PowerPoint Presentation</vt:lpstr>
      <vt:lpstr>Thank you!    Questions?    www.fsharp.net   #fsharp</vt:lpstr>
      <vt:lpstr>1985</vt:lpstr>
      <vt:lpstr>1985</vt:lpstr>
      <vt:lpstr>1985</vt:lpstr>
      <vt:lpstr>Units of Measure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215</cp:revision>
  <cp:lastPrinted>2010-05-11T05:02:34Z</cp:lastPrinted>
  <dcterms:created xsi:type="dcterms:W3CDTF">2010-11-09T11:20:14Z</dcterms:created>
  <dcterms:modified xsi:type="dcterms:W3CDTF">2012-09-13T07:11:34Z</dcterms:modified>
  <cp:category>TechEd Europe 2010</cp:category>
</cp:coreProperties>
</file>